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8.xml" ContentType="application/vnd.openxmlformats-officedocument.drawingml.chart+xml"/>
  <Override PartName="/ppt/notesSlides/notesSlide10.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40" r:id="rId2"/>
    <p:sldId id="331" r:id="rId3"/>
    <p:sldId id="332" r:id="rId4"/>
    <p:sldId id="333" r:id="rId5"/>
    <p:sldId id="335" r:id="rId6"/>
    <p:sldId id="347" r:id="rId7"/>
    <p:sldId id="309" r:id="rId8"/>
    <p:sldId id="341" r:id="rId9"/>
    <p:sldId id="348" r:id="rId10"/>
    <p:sldId id="318" r:id="rId11"/>
    <p:sldId id="344" r:id="rId12"/>
    <p:sldId id="342" r:id="rId13"/>
    <p:sldId id="306" r:id="rId14"/>
    <p:sldId id="337" r:id="rId15"/>
    <p:sldId id="324" r:id="rId16"/>
    <p:sldId id="345" r:id="rId17"/>
    <p:sldId id="323" r:id="rId18"/>
    <p:sldId id="308" r:id="rId19"/>
    <p:sldId id="338" r:id="rId20"/>
    <p:sldId id="329" r:id="rId21"/>
    <p:sldId id="346" r:id="rId22"/>
    <p:sldId id="330" r:id="rId23"/>
    <p:sldId id="343" r:id="rId24"/>
    <p:sldId id="349" r:id="rId25"/>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B92F"/>
    <a:srgbClr val="B70A3A"/>
    <a:srgbClr val="E59C22"/>
    <a:srgbClr val="DD8542"/>
    <a:srgbClr val="FF3C48"/>
    <a:srgbClr val="FFE550"/>
    <a:srgbClr val="DDBA70"/>
    <a:srgbClr val="94DC4B"/>
    <a:srgbClr val="CBD467"/>
    <a:srgbClr val="57A7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09" autoAdjust="0"/>
    <p:restoredTop sz="94694" autoAdjust="0"/>
  </p:normalViewPr>
  <p:slideViewPr>
    <p:cSldViewPr>
      <p:cViewPr>
        <p:scale>
          <a:sx n="82" d="100"/>
          <a:sy n="82" d="100"/>
        </p:scale>
        <p:origin x="-594" y="-474"/>
      </p:cViewPr>
      <p:guideLst>
        <p:guide orient="horz" pos="2160"/>
        <p:guide pos="2880"/>
      </p:guideLst>
    </p:cSldViewPr>
  </p:slideViewPr>
  <p:outlineViewPr>
    <p:cViewPr>
      <p:scale>
        <a:sx n="33" d="100"/>
        <a:sy n="33" d="100"/>
      </p:scale>
      <p:origin x="0" y="264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91401856018"/>
          <c:y val="5.8891555233659701E-2"/>
          <c:w val="0.85784565991751005"/>
          <c:h val="0.78486999671916002"/>
        </c:manualLayout>
      </c:layout>
      <c:barChart>
        <c:barDir val="col"/>
        <c:grouping val="stacked"/>
        <c:varyColors val="0"/>
        <c:ser>
          <c:idx val="0"/>
          <c:order val="0"/>
          <c:tx>
            <c:strRef>
              <c:f>Sheet1!$B$1</c:f>
              <c:strCache>
                <c:ptCount val="1"/>
                <c:pt idx="0">
                  <c:v>Credit</c:v>
                </c:pt>
              </c:strCache>
            </c:strRef>
          </c:tx>
          <c:spPr>
            <a:solidFill>
              <a:srgbClr val="008000"/>
            </a:solidFill>
          </c:spPr>
          <c:invertIfNegative val="0"/>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Sheet1!$B$2:$B$13</c:f>
              <c:numCache>
                <c:formatCode>General</c:formatCode>
                <c:ptCount val="12"/>
                <c:pt idx="0">
                  <c:v>48280.405375000002</c:v>
                </c:pt>
                <c:pt idx="1">
                  <c:v>38873.9</c:v>
                </c:pt>
                <c:pt idx="2">
                  <c:v>67628.894165000005</c:v>
                </c:pt>
                <c:pt idx="3">
                  <c:v>127771.42578200001</c:v>
                </c:pt>
                <c:pt idx="4">
                  <c:v>94311.296795949966</c:v>
                </c:pt>
                <c:pt idx="5">
                  <c:v>60049.139556000002</c:v>
                </c:pt>
                <c:pt idx="6">
                  <c:v>46118.579500000007</c:v>
                </c:pt>
                <c:pt idx="7">
                  <c:v>86490.880276999989</c:v>
                </c:pt>
                <c:pt idx="8">
                  <c:v>128674.74731390001</c:v>
                </c:pt>
                <c:pt idx="9">
                  <c:v>158034.53765710001</c:v>
                </c:pt>
                <c:pt idx="10">
                  <c:v>187208.68775412999</c:v>
                </c:pt>
                <c:pt idx="11">
                  <c:v>124937.3761213001</c:v>
                </c:pt>
              </c:numCache>
            </c:numRef>
          </c:val>
        </c:ser>
        <c:ser>
          <c:idx val="1"/>
          <c:order val="1"/>
          <c:tx>
            <c:strRef>
              <c:f>Sheet1!$C$1</c:f>
              <c:strCache>
                <c:ptCount val="1"/>
                <c:pt idx="0">
                  <c:v>FX</c:v>
                </c:pt>
              </c:strCache>
            </c:strRef>
          </c:tx>
          <c:spPr>
            <a:solidFill>
              <a:srgbClr val="FFB615"/>
            </a:solidFill>
          </c:spPr>
          <c:invertIfNegative val="0"/>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Sheet1!$C$2:$C$13</c:f>
              <c:numCache>
                <c:formatCode>General</c:formatCode>
                <c:ptCount val="12"/>
                <c:pt idx="0">
                  <c:v>180227.36327014861</c:v>
                </c:pt>
                <c:pt idx="1">
                  <c:v>173727.44975063461</c:v>
                </c:pt>
                <c:pt idx="2">
                  <c:v>154676.1987698685</c:v>
                </c:pt>
                <c:pt idx="3">
                  <c:v>190668.83067161351</c:v>
                </c:pt>
                <c:pt idx="4">
                  <c:v>138379.26069384799</c:v>
                </c:pt>
                <c:pt idx="5">
                  <c:v>156516.0069330101</c:v>
                </c:pt>
                <c:pt idx="6">
                  <c:v>144608.97198583331</c:v>
                </c:pt>
                <c:pt idx="7">
                  <c:v>203570.07417074041</c:v>
                </c:pt>
                <c:pt idx="8">
                  <c:v>130791.42615880301</c:v>
                </c:pt>
                <c:pt idx="9">
                  <c:v>158021.59200033051</c:v>
                </c:pt>
                <c:pt idx="10">
                  <c:v>158199.4463928233</c:v>
                </c:pt>
                <c:pt idx="11">
                  <c:v>176628.46564780321</c:v>
                </c:pt>
              </c:numCache>
            </c:numRef>
          </c:val>
        </c:ser>
        <c:ser>
          <c:idx val="2"/>
          <c:order val="2"/>
          <c:tx>
            <c:strRef>
              <c:f>Sheet1!$D$1</c:f>
              <c:strCache>
                <c:ptCount val="1"/>
                <c:pt idx="0">
                  <c:v>Interest Rate</c:v>
                </c:pt>
              </c:strCache>
            </c:strRef>
          </c:tx>
          <c:spPr>
            <a:solidFill>
              <a:srgbClr val="3366FF"/>
            </a:solidFill>
          </c:spPr>
          <c:invertIfNegative val="0"/>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Sheet1!$D$2:$D$13</c:f>
              <c:numCache>
                <c:formatCode>General</c:formatCode>
                <c:ptCount val="12"/>
                <c:pt idx="0">
                  <c:v>2347824.0598644</c:v>
                </c:pt>
                <c:pt idx="1">
                  <c:v>1803546.93282875</c:v>
                </c:pt>
                <c:pt idx="2">
                  <c:v>2253955.7771314401</c:v>
                </c:pt>
                <c:pt idx="3">
                  <c:v>2286194.1657548398</c:v>
                </c:pt>
                <c:pt idx="4">
                  <c:v>1887434.8998710101</c:v>
                </c:pt>
                <c:pt idx="5">
                  <c:v>1321751.46233996</c:v>
                </c:pt>
                <c:pt idx="6">
                  <c:v>879655.05294480105</c:v>
                </c:pt>
                <c:pt idx="7">
                  <c:v>1490586.36948253</c:v>
                </c:pt>
                <c:pt idx="8">
                  <c:v>1400046.1910153399</c:v>
                </c:pt>
                <c:pt idx="9">
                  <c:v>1730865.00874164</c:v>
                </c:pt>
                <c:pt idx="10">
                  <c:v>1397162.6290686501</c:v>
                </c:pt>
                <c:pt idx="11">
                  <c:v>1735073.9575946699</c:v>
                </c:pt>
              </c:numCache>
            </c:numRef>
          </c:val>
        </c:ser>
        <c:dLbls>
          <c:showLegendKey val="0"/>
          <c:showVal val="0"/>
          <c:showCatName val="0"/>
          <c:showSerName val="0"/>
          <c:showPercent val="0"/>
          <c:showBubbleSize val="0"/>
        </c:dLbls>
        <c:gapWidth val="150"/>
        <c:overlap val="100"/>
        <c:axId val="8796800"/>
        <c:axId val="8814976"/>
      </c:barChart>
      <c:catAx>
        <c:axId val="8796800"/>
        <c:scaling>
          <c:orientation val="minMax"/>
        </c:scaling>
        <c:delete val="0"/>
        <c:axPos val="b"/>
        <c:majorTickMark val="out"/>
        <c:minorTickMark val="none"/>
        <c:tickLblPos val="nextTo"/>
        <c:txPr>
          <a:bodyPr/>
          <a:lstStyle/>
          <a:p>
            <a:pPr>
              <a:defRPr sz="1400"/>
            </a:pPr>
            <a:endParaRPr lang="en-US"/>
          </a:p>
        </c:txPr>
        <c:crossAx val="8814976"/>
        <c:crosses val="autoZero"/>
        <c:auto val="1"/>
        <c:lblAlgn val="ctr"/>
        <c:lblOffset val="100"/>
        <c:noMultiLvlLbl val="0"/>
      </c:catAx>
      <c:valAx>
        <c:axId val="8814976"/>
        <c:scaling>
          <c:orientation val="minMax"/>
        </c:scaling>
        <c:delete val="0"/>
        <c:axPos val="l"/>
        <c:majorGridlines/>
        <c:numFmt formatCode="#,##0" sourceLinked="0"/>
        <c:majorTickMark val="out"/>
        <c:minorTickMark val="none"/>
        <c:tickLblPos val="nextTo"/>
        <c:crossAx val="8796800"/>
        <c:crosses val="autoZero"/>
        <c:crossBetween val="between"/>
        <c:dispUnits>
          <c:builtInUnit val="thousands"/>
        </c:dispUnits>
      </c:valAx>
      <c:spPr>
        <a:noFill/>
        <a:ln w="25400">
          <a:noFill/>
        </a:ln>
      </c:spPr>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9.3570715165029197E-2"/>
          <c:y val="3.7529296513992103E-2"/>
          <c:w val="0.85406928669314597"/>
          <c:h val="0.80832224317030799"/>
        </c:manualLayout>
      </c:layout>
      <c:areaChart>
        <c:grouping val="percentStacked"/>
        <c:varyColors val="0"/>
        <c:ser>
          <c:idx val="0"/>
          <c:order val="0"/>
          <c:tx>
            <c:strRef>
              <c:f>Sheet1!$B$1</c:f>
              <c:strCache>
                <c:ptCount val="1"/>
                <c:pt idx="0">
                  <c:v>BGC</c:v>
                </c:pt>
              </c:strCache>
            </c:strRef>
          </c:tx>
          <c:spPr>
            <a:solidFill>
              <a:srgbClr val="02640E"/>
            </a:solidFill>
            <a:ln w="3175" cmpd="sng"/>
          </c:spPr>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Sheet1!$B$2:$B$13</c:f>
              <c:numCache>
                <c:formatCode>General</c:formatCode>
                <c:ptCount val="12"/>
                <c:pt idx="0">
                  <c:v>120</c:v>
                </c:pt>
                <c:pt idx="1">
                  <c:v>10</c:v>
                </c:pt>
                <c:pt idx="2">
                  <c:v>30</c:v>
                </c:pt>
                <c:pt idx="3">
                  <c:v>235</c:v>
                </c:pt>
                <c:pt idx="4">
                  <c:v>405</c:v>
                </c:pt>
                <c:pt idx="5">
                  <c:v>190</c:v>
                </c:pt>
                <c:pt idx="6">
                  <c:v>470</c:v>
                </c:pt>
                <c:pt idx="7">
                  <c:v>535</c:v>
                </c:pt>
                <c:pt idx="8">
                  <c:v>180</c:v>
                </c:pt>
                <c:pt idx="9">
                  <c:v>1123.76</c:v>
                </c:pt>
                <c:pt idx="10">
                  <c:v>620</c:v>
                </c:pt>
                <c:pt idx="11">
                  <c:v>170</c:v>
                </c:pt>
              </c:numCache>
            </c:numRef>
          </c:val>
        </c:ser>
        <c:ser>
          <c:idx val="1"/>
          <c:order val="1"/>
          <c:tx>
            <c:strRef>
              <c:f>Sheet1!$C$1</c:f>
              <c:strCache>
                <c:ptCount val="1"/>
                <c:pt idx="0">
                  <c:v>Bloomberg</c:v>
                </c:pt>
              </c:strCache>
            </c:strRef>
          </c:tx>
          <c:spPr>
            <a:solidFill>
              <a:srgbClr val="94DC4B"/>
            </a:solidFill>
            <a:ln w="3175" cmpd="sng"/>
          </c:spPr>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Sheet1!$C$2:$C$13</c:f>
              <c:numCache>
                <c:formatCode>General</c:formatCode>
                <c:ptCount val="12"/>
                <c:pt idx="0">
                  <c:v>31615.683379999991</c:v>
                </c:pt>
                <c:pt idx="1">
                  <c:v>26028.9</c:v>
                </c:pt>
                <c:pt idx="2">
                  <c:v>51575.044170000001</c:v>
                </c:pt>
                <c:pt idx="3">
                  <c:v>95548.391030000013</c:v>
                </c:pt>
                <c:pt idx="4">
                  <c:v>65650.107500000013</c:v>
                </c:pt>
                <c:pt idx="5">
                  <c:v>37680.317999999999</c:v>
                </c:pt>
                <c:pt idx="6">
                  <c:v>25896.75</c:v>
                </c:pt>
                <c:pt idx="7">
                  <c:v>57827.65683</c:v>
                </c:pt>
                <c:pt idx="8">
                  <c:v>96465.518469999995</c:v>
                </c:pt>
                <c:pt idx="9">
                  <c:v>113399.9513</c:v>
                </c:pt>
                <c:pt idx="10">
                  <c:v>139112.7935</c:v>
                </c:pt>
                <c:pt idx="11">
                  <c:v>88291.296549999955</c:v>
                </c:pt>
              </c:numCache>
            </c:numRef>
          </c:val>
        </c:ser>
        <c:ser>
          <c:idx val="2"/>
          <c:order val="2"/>
          <c:tx>
            <c:strRef>
              <c:f>Sheet1!$D$1</c:f>
              <c:strCache>
                <c:ptCount val="1"/>
                <c:pt idx="0">
                  <c:v>GFI</c:v>
                </c:pt>
              </c:strCache>
            </c:strRef>
          </c:tx>
          <c:spPr>
            <a:solidFill>
              <a:srgbClr val="B8DCB9"/>
            </a:solidFill>
          </c:spPr>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Sheet1!$D$2:$D$13</c:f>
              <c:numCache>
                <c:formatCode>General</c:formatCode>
                <c:ptCount val="12"/>
                <c:pt idx="0">
                  <c:v>8895.0749999999953</c:v>
                </c:pt>
                <c:pt idx="1">
                  <c:v>7254.5</c:v>
                </c:pt>
                <c:pt idx="2">
                  <c:v>7823.25</c:v>
                </c:pt>
                <c:pt idx="3">
                  <c:v>16852.650000000001</c:v>
                </c:pt>
                <c:pt idx="4">
                  <c:v>11784.65</c:v>
                </c:pt>
                <c:pt idx="5">
                  <c:v>10552</c:v>
                </c:pt>
                <c:pt idx="6">
                  <c:v>7270.84</c:v>
                </c:pt>
                <c:pt idx="7">
                  <c:v>3354.8793000000001</c:v>
                </c:pt>
                <c:pt idx="8">
                  <c:v>6149.1078750000006</c:v>
                </c:pt>
                <c:pt idx="9">
                  <c:v>12422.949000000001</c:v>
                </c:pt>
                <c:pt idx="10">
                  <c:v>11922.7601</c:v>
                </c:pt>
                <c:pt idx="11">
                  <c:v>9719.1191999999955</c:v>
                </c:pt>
              </c:numCache>
            </c:numRef>
          </c:val>
        </c:ser>
        <c:ser>
          <c:idx val="3"/>
          <c:order val="3"/>
          <c:tx>
            <c:strRef>
              <c:f>Sheet1!$E$1</c:f>
              <c:strCache>
                <c:ptCount val="1"/>
                <c:pt idx="0">
                  <c:v>ICAP</c:v>
                </c:pt>
              </c:strCache>
            </c:strRef>
          </c:tx>
          <c:spPr>
            <a:solidFill>
              <a:schemeClr val="accent6">
                <a:lumMod val="60000"/>
                <a:lumOff val="40000"/>
              </a:schemeClr>
            </a:solidFill>
            <a:ln w="3175" cmpd="sng"/>
          </c:spPr>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Sheet1!$E$2:$E$13</c:f>
              <c:numCache>
                <c:formatCode>General</c:formatCode>
                <c:ptCount val="12"/>
                <c:pt idx="0">
                  <c:v>2136.5</c:v>
                </c:pt>
                <c:pt idx="1">
                  <c:v>1213</c:v>
                </c:pt>
                <c:pt idx="2">
                  <c:v>3140.25</c:v>
                </c:pt>
                <c:pt idx="3">
                  <c:v>1390</c:v>
                </c:pt>
                <c:pt idx="4">
                  <c:v>831</c:v>
                </c:pt>
                <c:pt idx="5">
                  <c:v>1358.5</c:v>
                </c:pt>
                <c:pt idx="6">
                  <c:v>5703.3</c:v>
                </c:pt>
                <c:pt idx="7">
                  <c:v>1937.675</c:v>
                </c:pt>
                <c:pt idx="8">
                  <c:v>1960.4</c:v>
                </c:pt>
                <c:pt idx="9">
                  <c:v>1058.5999999999999</c:v>
                </c:pt>
                <c:pt idx="10">
                  <c:v>4142.1000000000004</c:v>
                </c:pt>
                <c:pt idx="11">
                  <c:v>1128.5</c:v>
                </c:pt>
              </c:numCache>
            </c:numRef>
          </c:val>
        </c:ser>
        <c:ser>
          <c:idx val="4"/>
          <c:order val="4"/>
          <c:tx>
            <c:strRef>
              <c:f>Sheet1!$F$1</c:f>
              <c:strCache>
                <c:ptCount val="1"/>
                <c:pt idx="0">
                  <c:v>ICE</c:v>
                </c:pt>
              </c:strCache>
            </c:strRef>
          </c:tx>
          <c:spPr>
            <a:solidFill>
              <a:schemeClr val="accent3">
                <a:lumMod val="75000"/>
              </a:schemeClr>
            </a:solidFill>
            <a:ln w="3175" cmpd="sng"/>
          </c:spPr>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Sheet1!$F$2:$F$13</c:f>
              <c:numCache>
                <c:formatCode>General</c:formatCode>
                <c:ptCount val="12"/>
                <c:pt idx="0">
                  <c:v>2227</c:v>
                </c:pt>
                <c:pt idx="1">
                  <c:v>437.5</c:v>
                </c:pt>
                <c:pt idx="2">
                  <c:v>1722.6</c:v>
                </c:pt>
                <c:pt idx="3">
                  <c:v>6730.75</c:v>
                </c:pt>
                <c:pt idx="4">
                  <c:v>8368.75</c:v>
                </c:pt>
                <c:pt idx="5">
                  <c:v>4261.2700000000004</c:v>
                </c:pt>
                <c:pt idx="6">
                  <c:v>2100.5</c:v>
                </c:pt>
                <c:pt idx="7">
                  <c:v>5390.9549999999999</c:v>
                </c:pt>
                <c:pt idx="8">
                  <c:v>4918.4000000000005</c:v>
                </c:pt>
                <c:pt idx="9">
                  <c:v>2961.35</c:v>
                </c:pt>
                <c:pt idx="10">
                  <c:v>5239.2</c:v>
                </c:pt>
                <c:pt idx="11">
                  <c:v>3006.55</c:v>
                </c:pt>
              </c:numCache>
            </c:numRef>
          </c:val>
        </c:ser>
        <c:ser>
          <c:idx val="5"/>
          <c:order val="5"/>
          <c:tx>
            <c:strRef>
              <c:f>Sheet1!$G$1</c:f>
              <c:strCache>
                <c:ptCount val="1"/>
                <c:pt idx="0">
                  <c:v>MarketAxess</c:v>
                </c:pt>
              </c:strCache>
            </c:strRef>
          </c:tx>
          <c:spPr>
            <a:solidFill>
              <a:schemeClr val="accent6">
                <a:lumMod val="40000"/>
                <a:lumOff val="60000"/>
              </a:schemeClr>
            </a:solidFill>
            <a:ln w="3175" cmpd="sng"/>
          </c:spPr>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Sheet1!$G$2:$G$13</c:f>
              <c:numCache>
                <c:formatCode>General</c:formatCode>
                <c:ptCount val="12"/>
                <c:pt idx="0">
                  <c:v>0.14699999999999999</c:v>
                </c:pt>
                <c:pt idx="1">
                  <c:v>220</c:v>
                </c:pt>
                <c:pt idx="2">
                  <c:v>1</c:v>
                </c:pt>
                <c:pt idx="3">
                  <c:v>358.90642300000002</c:v>
                </c:pt>
                <c:pt idx="4">
                  <c:v>290.48929600000002</c:v>
                </c:pt>
                <c:pt idx="5">
                  <c:v>522</c:v>
                </c:pt>
                <c:pt idx="6">
                  <c:v>322.8</c:v>
                </c:pt>
                <c:pt idx="7">
                  <c:v>2173.9</c:v>
                </c:pt>
                <c:pt idx="8">
                  <c:v>2830.1795080000002</c:v>
                </c:pt>
                <c:pt idx="9">
                  <c:v>4309.7</c:v>
                </c:pt>
                <c:pt idx="10">
                  <c:v>4507.478505</c:v>
                </c:pt>
                <c:pt idx="11">
                  <c:v>3271.8649970000001</c:v>
                </c:pt>
              </c:numCache>
            </c:numRef>
          </c:val>
        </c:ser>
        <c:ser>
          <c:idx val="6"/>
          <c:order val="6"/>
          <c:tx>
            <c:strRef>
              <c:f>Sheet1!$H$1</c:f>
              <c:strCache>
                <c:ptCount val="1"/>
                <c:pt idx="0">
                  <c:v>Tradition</c:v>
                </c:pt>
              </c:strCache>
            </c:strRef>
          </c:tx>
          <c:spPr>
            <a:solidFill>
              <a:schemeClr val="bg2">
                <a:lumMod val="50000"/>
              </a:schemeClr>
            </a:solidFill>
            <a:ln w="3175" cmpd="sng"/>
          </c:spPr>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Sheet1!$H$2:$H$13</c:f>
              <c:numCache>
                <c:formatCode>General</c:formatCode>
                <c:ptCount val="12"/>
                <c:pt idx="0">
                  <c:v>1915</c:v>
                </c:pt>
                <c:pt idx="1">
                  <c:v>1640</c:v>
                </c:pt>
                <c:pt idx="2">
                  <c:v>1885</c:v>
                </c:pt>
                <c:pt idx="3">
                  <c:v>2252.0283340000001</c:v>
                </c:pt>
                <c:pt idx="4">
                  <c:v>3174.46</c:v>
                </c:pt>
                <c:pt idx="5">
                  <c:v>2799.5115559999999</c:v>
                </c:pt>
                <c:pt idx="6">
                  <c:v>1017</c:v>
                </c:pt>
                <c:pt idx="7">
                  <c:v>1965</c:v>
                </c:pt>
                <c:pt idx="8">
                  <c:v>3742.395</c:v>
                </c:pt>
                <c:pt idx="9">
                  <c:v>1847.568</c:v>
                </c:pt>
                <c:pt idx="10">
                  <c:v>377.18</c:v>
                </c:pt>
                <c:pt idx="11">
                  <c:v>941.74</c:v>
                </c:pt>
              </c:numCache>
            </c:numRef>
          </c:val>
        </c:ser>
        <c:ser>
          <c:idx val="7"/>
          <c:order val="7"/>
          <c:tx>
            <c:strRef>
              <c:f>Sheet1!$I$1</c:f>
              <c:strCache>
                <c:ptCount val="1"/>
                <c:pt idx="0">
                  <c:v>Tullett Prebon</c:v>
                </c:pt>
              </c:strCache>
            </c:strRef>
          </c:tx>
          <c:spPr>
            <a:solidFill>
              <a:srgbClr val="CFEDF9"/>
            </a:solidFill>
            <a:ln w="3175" cmpd="sng"/>
          </c:spPr>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Sheet1!$I$2:$I$13</c:f>
              <c:numCache>
                <c:formatCode>General</c:formatCode>
                <c:ptCount val="12"/>
                <c:pt idx="0">
                  <c:v>1269</c:v>
                </c:pt>
                <c:pt idx="1">
                  <c:v>2066</c:v>
                </c:pt>
                <c:pt idx="2">
                  <c:v>1267</c:v>
                </c:pt>
                <c:pt idx="3">
                  <c:v>4025</c:v>
                </c:pt>
                <c:pt idx="4">
                  <c:v>3583</c:v>
                </c:pt>
                <c:pt idx="5">
                  <c:v>2545</c:v>
                </c:pt>
                <c:pt idx="6">
                  <c:v>1845.35</c:v>
                </c:pt>
                <c:pt idx="7">
                  <c:v>6318.1151</c:v>
                </c:pt>
                <c:pt idx="8">
                  <c:v>2350.6120000000001</c:v>
                </c:pt>
                <c:pt idx="9">
                  <c:v>3389</c:v>
                </c:pt>
                <c:pt idx="10">
                  <c:v>4575</c:v>
                </c:pt>
                <c:pt idx="11">
                  <c:v>9380</c:v>
                </c:pt>
              </c:numCache>
            </c:numRef>
          </c:val>
        </c:ser>
        <c:ser>
          <c:idx val="8"/>
          <c:order val="8"/>
          <c:tx>
            <c:strRef>
              <c:f>Sheet1!$J$1</c:f>
              <c:strCache>
                <c:ptCount val="1"/>
                <c:pt idx="0">
                  <c:v>TW</c:v>
                </c:pt>
              </c:strCache>
            </c:strRef>
          </c:tx>
          <c:spPr>
            <a:solidFill>
              <a:srgbClr val="FFE550"/>
            </a:solidFill>
            <a:ln w="3175" cmpd="sng"/>
          </c:spPr>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Sheet1!$J$2:$J$13</c:f>
              <c:numCache>
                <c:formatCode>General</c:formatCode>
                <c:ptCount val="12"/>
                <c:pt idx="0">
                  <c:v>102</c:v>
                </c:pt>
                <c:pt idx="1">
                  <c:v>4</c:v>
                </c:pt>
                <c:pt idx="2">
                  <c:v>184.75</c:v>
                </c:pt>
                <c:pt idx="3">
                  <c:v>378.7</c:v>
                </c:pt>
                <c:pt idx="4">
                  <c:v>223.84</c:v>
                </c:pt>
                <c:pt idx="5">
                  <c:v>140.54</c:v>
                </c:pt>
                <c:pt idx="6">
                  <c:v>1492.0395000000001</c:v>
                </c:pt>
                <c:pt idx="7">
                  <c:v>6987.6990520000008</c:v>
                </c:pt>
                <c:pt idx="8">
                  <c:v>10078.134470000001</c:v>
                </c:pt>
                <c:pt idx="9">
                  <c:v>17521.659319999992</c:v>
                </c:pt>
                <c:pt idx="10">
                  <c:v>16712.175620000002</c:v>
                </c:pt>
                <c:pt idx="11">
                  <c:v>9028.3053739999923</c:v>
                </c:pt>
              </c:numCache>
            </c:numRef>
          </c:val>
        </c:ser>
        <c:dLbls>
          <c:showLegendKey val="0"/>
          <c:showVal val="0"/>
          <c:showCatName val="0"/>
          <c:showSerName val="0"/>
          <c:showPercent val="0"/>
          <c:showBubbleSize val="0"/>
        </c:dLbls>
        <c:axId val="48247936"/>
        <c:axId val="48249472"/>
      </c:areaChart>
      <c:catAx>
        <c:axId val="48247936"/>
        <c:scaling>
          <c:orientation val="minMax"/>
        </c:scaling>
        <c:delete val="0"/>
        <c:axPos val="b"/>
        <c:numFmt formatCode="@" sourceLinked="1"/>
        <c:majorTickMark val="none"/>
        <c:minorTickMark val="none"/>
        <c:tickLblPos val="nextTo"/>
        <c:txPr>
          <a:bodyPr/>
          <a:lstStyle/>
          <a:p>
            <a:pPr>
              <a:defRPr sz="1400"/>
            </a:pPr>
            <a:endParaRPr lang="en-US"/>
          </a:p>
        </c:txPr>
        <c:crossAx val="48249472"/>
        <c:crosses val="autoZero"/>
        <c:auto val="1"/>
        <c:lblAlgn val="ctr"/>
        <c:lblOffset val="100"/>
        <c:noMultiLvlLbl val="0"/>
      </c:catAx>
      <c:valAx>
        <c:axId val="48249472"/>
        <c:scaling>
          <c:orientation val="minMax"/>
        </c:scaling>
        <c:delete val="0"/>
        <c:axPos val="l"/>
        <c:majorGridlines/>
        <c:numFmt formatCode="0%" sourceLinked="1"/>
        <c:majorTickMark val="none"/>
        <c:minorTickMark val="none"/>
        <c:tickLblPos val="nextTo"/>
        <c:crossAx val="48247936"/>
        <c:crosses val="autoZero"/>
        <c:crossBetween val="midCat"/>
      </c:valAx>
    </c:plotArea>
    <c:legend>
      <c:legendPos val="b"/>
      <c:layout>
        <c:manualLayout>
          <c:xMode val="edge"/>
          <c:yMode val="edge"/>
          <c:x val="6.1946902654867297E-2"/>
          <c:y val="0.93185704779860301"/>
          <c:w val="0.88862135042854196"/>
          <c:h val="4.5155447118406002E-2"/>
        </c:manualLayout>
      </c:layout>
      <c:overlay val="0"/>
      <c:txPr>
        <a:bodyPr/>
        <a:lstStyle/>
        <a:p>
          <a:pPr>
            <a:defRPr sz="11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9333073230711E-2"/>
          <c:y val="4.3963842206291397E-2"/>
          <c:w val="0.87443486793880498"/>
          <c:h val="0.77817859521291199"/>
        </c:manualLayout>
      </c:layout>
      <c:barChart>
        <c:barDir val="col"/>
        <c:grouping val="stacked"/>
        <c:varyColors val="0"/>
        <c:ser>
          <c:idx val="0"/>
          <c:order val="0"/>
          <c:tx>
            <c:strRef>
              <c:f>Sheet1!$B$1</c:f>
              <c:strCache>
                <c:ptCount val="1"/>
                <c:pt idx="0">
                  <c:v>Option</c:v>
                </c:pt>
              </c:strCache>
            </c:strRef>
          </c:tx>
          <c:spPr>
            <a:solidFill>
              <a:srgbClr val="FF9006"/>
            </a:solidFill>
          </c:spPr>
          <c:invertIfNegative val="0"/>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Sheet1!$B$2:$B$13</c:f>
              <c:numCache>
                <c:formatCode>General</c:formatCode>
                <c:ptCount val="12"/>
                <c:pt idx="0">
                  <c:v>95735.330292500061</c:v>
                </c:pt>
                <c:pt idx="1">
                  <c:v>76620.161560000037</c:v>
                </c:pt>
                <c:pt idx="2">
                  <c:v>85650.800739999962</c:v>
                </c:pt>
                <c:pt idx="3">
                  <c:v>87107.75396052</c:v>
                </c:pt>
                <c:pt idx="4">
                  <c:v>74942.025246102261</c:v>
                </c:pt>
                <c:pt idx="5">
                  <c:v>70098.803705999933</c:v>
                </c:pt>
                <c:pt idx="6">
                  <c:v>73096.984010000058</c:v>
                </c:pt>
                <c:pt idx="7">
                  <c:v>92726.46179745991</c:v>
                </c:pt>
                <c:pt idx="8">
                  <c:v>71372.240387999977</c:v>
                </c:pt>
                <c:pt idx="9">
                  <c:v>76831.591516319968</c:v>
                </c:pt>
                <c:pt idx="10">
                  <c:v>80526.617734460131</c:v>
                </c:pt>
                <c:pt idx="11">
                  <c:v>78526.756287114535</c:v>
                </c:pt>
              </c:numCache>
            </c:numRef>
          </c:val>
        </c:ser>
        <c:ser>
          <c:idx val="1"/>
          <c:order val="1"/>
          <c:tx>
            <c:strRef>
              <c:f>Sheet1!$C$1</c:f>
              <c:strCache>
                <c:ptCount val="1"/>
                <c:pt idx="0">
                  <c:v>NDF</c:v>
                </c:pt>
              </c:strCache>
            </c:strRef>
          </c:tx>
          <c:spPr>
            <a:solidFill>
              <a:srgbClr val="FFD406"/>
            </a:solidFill>
          </c:spPr>
          <c:invertIfNegative val="0"/>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Sheet1!$C$2:$C$13</c:f>
              <c:numCache>
                <c:formatCode>General</c:formatCode>
                <c:ptCount val="12"/>
                <c:pt idx="0">
                  <c:v>84492.032977648429</c:v>
                </c:pt>
                <c:pt idx="1">
                  <c:v>97107.288190634543</c:v>
                </c:pt>
                <c:pt idx="2">
                  <c:v>69025.398029868564</c:v>
                </c:pt>
                <c:pt idx="3">
                  <c:v>103561.0767110935</c:v>
                </c:pt>
                <c:pt idx="4">
                  <c:v>63437.235447745777</c:v>
                </c:pt>
                <c:pt idx="5">
                  <c:v>86417.203227010061</c:v>
                </c:pt>
                <c:pt idx="6">
                  <c:v>71511.987975833312</c:v>
                </c:pt>
                <c:pt idx="7">
                  <c:v>110843.6123732803</c:v>
                </c:pt>
                <c:pt idx="8">
                  <c:v>59419.185770802593</c:v>
                </c:pt>
                <c:pt idx="9">
                  <c:v>81190.000484010394</c:v>
                </c:pt>
                <c:pt idx="10">
                  <c:v>77672.828658363607</c:v>
                </c:pt>
                <c:pt idx="11">
                  <c:v>98101.709360687964</c:v>
                </c:pt>
              </c:numCache>
            </c:numRef>
          </c:val>
        </c:ser>
        <c:dLbls>
          <c:showLegendKey val="0"/>
          <c:showVal val="0"/>
          <c:showCatName val="0"/>
          <c:showSerName val="0"/>
          <c:showPercent val="0"/>
          <c:showBubbleSize val="0"/>
        </c:dLbls>
        <c:gapWidth val="155"/>
        <c:overlap val="100"/>
        <c:axId val="74384128"/>
        <c:axId val="74385664"/>
      </c:barChart>
      <c:catAx>
        <c:axId val="74384128"/>
        <c:scaling>
          <c:orientation val="minMax"/>
        </c:scaling>
        <c:delete val="0"/>
        <c:axPos val="b"/>
        <c:majorTickMark val="none"/>
        <c:minorTickMark val="none"/>
        <c:tickLblPos val="nextTo"/>
        <c:txPr>
          <a:bodyPr/>
          <a:lstStyle/>
          <a:p>
            <a:pPr>
              <a:defRPr sz="1100">
                <a:latin typeface="Verdana" panose="020B0604030504040204" pitchFamily="34" charset="0"/>
                <a:ea typeface="Verdana" panose="020B0604030504040204" pitchFamily="34" charset="0"/>
                <a:cs typeface="Verdana" panose="020B0604030504040204" pitchFamily="34" charset="0"/>
              </a:defRPr>
            </a:pPr>
            <a:endParaRPr lang="en-US"/>
          </a:p>
        </c:txPr>
        <c:crossAx val="74385664"/>
        <c:crosses val="autoZero"/>
        <c:auto val="1"/>
        <c:lblAlgn val="ctr"/>
        <c:lblOffset val="100"/>
        <c:noMultiLvlLbl val="0"/>
      </c:catAx>
      <c:valAx>
        <c:axId val="74385664"/>
        <c:scaling>
          <c:orientation val="minMax"/>
        </c:scaling>
        <c:delete val="0"/>
        <c:axPos val="l"/>
        <c:majorGridlines/>
        <c:numFmt formatCode="#,##0" sourceLinked="0"/>
        <c:majorTickMark val="none"/>
        <c:minorTickMark val="none"/>
        <c:tickLblPos val="nextTo"/>
        <c:txPr>
          <a:bodyPr/>
          <a:lstStyle/>
          <a:p>
            <a:pPr>
              <a:defRPr sz="1600">
                <a:latin typeface="Verdana" panose="020B0604030504040204" pitchFamily="34" charset="0"/>
                <a:ea typeface="Verdana" panose="020B0604030504040204" pitchFamily="34" charset="0"/>
                <a:cs typeface="Verdana" panose="020B0604030504040204" pitchFamily="34" charset="0"/>
              </a:defRPr>
            </a:pPr>
            <a:endParaRPr lang="en-US"/>
          </a:p>
        </c:txPr>
        <c:crossAx val="74384128"/>
        <c:crosses val="autoZero"/>
        <c:crossBetween val="between"/>
        <c:majorUnit val="20000"/>
        <c:dispUnits>
          <c:builtInUnit val="thousands"/>
        </c:dispUnits>
      </c:valAx>
      <c:spPr>
        <a:noFill/>
        <a:ln w="25400">
          <a:noFill/>
        </a:ln>
      </c:spPr>
    </c:plotArea>
    <c:legend>
      <c:legendPos val="r"/>
      <c:layout>
        <c:manualLayout>
          <c:xMode val="edge"/>
          <c:yMode val="edge"/>
          <c:x val="0.37677567331110601"/>
          <c:y val="0.89530183727034096"/>
          <c:w val="0.23248587169846999"/>
          <c:h val="0.104698162729659"/>
        </c:manualLayout>
      </c:layout>
      <c:overlay val="0"/>
      <c:txPr>
        <a:bodyPr/>
        <a:lstStyle/>
        <a:p>
          <a:pPr>
            <a:defRPr sz="16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9.1540801717966996E-2"/>
          <c:y val="4.5772022637795298E-2"/>
          <c:w val="0.88317191601049905"/>
          <c:h val="0.79187746062992104"/>
        </c:manualLayout>
      </c:layout>
      <c:barChart>
        <c:barDir val="col"/>
        <c:grouping val="stacked"/>
        <c:varyColors val="0"/>
        <c:ser>
          <c:idx val="0"/>
          <c:order val="0"/>
          <c:tx>
            <c:strRef>
              <c:f>Sheet1!$B$1</c:f>
              <c:strCache>
                <c:ptCount val="1"/>
                <c:pt idx="0">
                  <c:v>BGC</c:v>
                </c:pt>
              </c:strCache>
            </c:strRef>
          </c:tx>
          <c:spPr>
            <a:solidFill>
              <a:srgbClr val="94DC4B"/>
            </a:solidFill>
          </c:spPr>
          <c:invertIfNegative val="0"/>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Sheet1!$B$2:$B$13</c:f>
              <c:numCache>
                <c:formatCode>General</c:formatCode>
                <c:ptCount val="12"/>
                <c:pt idx="0">
                  <c:v>38724.30515</c:v>
                </c:pt>
                <c:pt idx="1">
                  <c:v>37533.71</c:v>
                </c:pt>
                <c:pt idx="2">
                  <c:v>47900.5818</c:v>
                </c:pt>
                <c:pt idx="3">
                  <c:v>47517.906349999997</c:v>
                </c:pt>
                <c:pt idx="4">
                  <c:v>37857.242300000013</c:v>
                </c:pt>
                <c:pt idx="5">
                  <c:v>36795.746300000013</c:v>
                </c:pt>
                <c:pt idx="6">
                  <c:v>36667.692749999987</c:v>
                </c:pt>
                <c:pt idx="7">
                  <c:v>38625.977860000014</c:v>
                </c:pt>
                <c:pt idx="8">
                  <c:v>28519.231159999999</c:v>
                </c:pt>
                <c:pt idx="9">
                  <c:v>35076.308920000003</c:v>
                </c:pt>
                <c:pt idx="10">
                  <c:v>39965.008580000002</c:v>
                </c:pt>
                <c:pt idx="11">
                  <c:v>36851.843699999998</c:v>
                </c:pt>
              </c:numCache>
            </c:numRef>
          </c:val>
        </c:ser>
        <c:ser>
          <c:idx val="1"/>
          <c:order val="1"/>
          <c:tx>
            <c:strRef>
              <c:f>Sheet1!$C$1</c:f>
              <c:strCache>
                <c:ptCount val="1"/>
                <c:pt idx="0">
                  <c:v>GFI</c:v>
                </c:pt>
              </c:strCache>
            </c:strRef>
          </c:tx>
          <c:spPr>
            <a:solidFill>
              <a:srgbClr val="ABB92F"/>
            </a:solidFill>
          </c:spPr>
          <c:invertIfNegative val="0"/>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Sheet1!$C$2:$C$13</c:f>
              <c:numCache>
                <c:formatCode>General</c:formatCode>
                <c:ptCount val="12"/>
                <c:pt idx="0">
                  <c:v>52387.394999999997</c:v>
                </c:pt>
                <c:pt idx="1">
                  <c:v>54817.603000000003</c:v>
                </c:pt>
                <c:pt idx="2">
                  <c:v>46005.509000000013</c:v>
                </c:pt>
                <c:pt idx="3">
                  <c:v>60720.78</c:v>
                </c:pt>
                <c:pt idx="4">
                  <c:v>22675.57</c:v>
                </c:pt>
                <c:pt idx="5">
                  <c:v>27387.7</c:v>
                </c:pt>
                <c:pt idx="6">
                  <c:v>33429.175000000003</c:v>
                </c:pt>
                <c:pt idx="7">
                  <c:v>34660.496500000001</c:v>
                </c:pt>
                <c:pt idx="8">
                  <c:v>23004.13004</c:v>
                </c:pt>
                <c:pt idx="9">
                  <c:v>38640.181100000002</c:v>
                </c:pt>
                <c:pt idx="10">
                  <c:v>32730.506850000009</c:v>
                </c:pt>
                <c:pt idx="11">
                  <c:v>38598.695199999987</c:v>
                </c:pt>
              </c:numCache>
            </c:numRef>
          </c:val>
        </c:ser>
        <c:ser>
          <c:idx val="2"/>
          <c:order val="2"/>
          <c:tx>
            <c:strRef>
              <c:f>Sheet1!$D$1</c:f>
              <c:strCache>
                <c:ptCount val="1"/>
                <c:pt idx="0">
                  <c:v>ICAP</c:v>
                </c:pt>
              </c:strCache>
            </c:strRef>
          </c:tx>
          <c:spPr>
            <a:solidFill>
              <a:srgbClr val="E59C22"/>
            </a:solidFill>
          </c:spPr>
          <c:invertIfNegative val="0"/>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Sheet1!$D$2:$D$13</c:f>
              <c:numCache>
                <c:formatCode>General</c:formatCode>
                <c:ptCount val="12"/>
                <c:pt idx="0">
                  <c:v>27458.85</c:v>
                </c:pt>
                <c:pt idx="1">
                  <c:v>24088.75</c:v>
                </c:pt>
                <c:pt idx="2">
                  <c:v>21445.804</c:v>
                </c:pt>
                <c:pt idx="3">
                  <c:v>23952.05</c:v>
                </c:pt>
                <c:pt idx="4">
                  <c:v>17321.72</c:v>
                </c:pt>
                <c:pt idx="5">
                  <c:v>27607.875199999999</c:v>
                </c:pt>
                <c:pt idx="6">
                  <c:v>24133.9</c:v>
                </c:pt>
                <c:pt idx="7">
                  <c:v>28741.65</c:v>
                </c:pt>
                <c:pt idx="8">
                  <c:v>26843.445759999999</c:v>
                </c:pt>
                <c:pt idx="9">
                  <c:v>30478.55</c:v>
                </c:pt>
                <c:pt idx="10">
                  <c:v>27539</c:v>
                </c:pt>
                <c:pt idx="11">
                  <c:v>38783.699999999997</c:v>
                </c:pt>
              </c:numCache>
            </c:numRef>
          </c:val>
        </c:ser>
        <c:ser>
          <c:idx val="3"/>
          <c:order val="3"/>
          <c:tx>
            <c:strRef>
              <c:f>Sheet1!$E$1</c:f>
              <c:strCache>
                <c:ptCount val="1"/>
                <c:pt idx="0">
                  <c:v>Tradition</c:v>
                </c:pt>
              </c:strCache>
            </c:strRef>
          </c:tx>
          <c:spPr>
            <a:solidFill>
              <a:srgbClr val="FFE550"/>
            </a:solidFill>
          </c:spPr>
          <c:invertIfNegative val="0"/>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Sheet1!$E$2:$E$13</c:f>
              <c:numCache>
                <c:formatCode>General</c:formatCode>
                <c:ptCount val="12"/>
                <c:pt idx="0">
                  <c:v>25807.685000000001</c:v>
                </c:pt>
                <c:pt idx="1">
                  <c:v>19780.2925</c:v>
                </c:pt>
                <c:pt idx="2">
                  <c:v>17321.22</c:v>
                </c:pt>
                <c:pt idx="3">
                  <c:v>27657.605</c:v>
                </c:pt>
                <c:pt idx="4">
                  <c:v>23823.376</c:v>
                </c:pt>
                <c:pt idx="5">
                  <c:v>28569.195</c:v>
                </c:pt>
                <c:pt idx="6">
                  <c:v>22633.785</c:v>
                </c:pt>
                <c:pt idx="7">
                  <c:v>36551.57905</c:v>
                </c:pt>
                <c:pt idx="8">
                  <c:v>26899.721030000001</c:v>
                </c:pt>
                <c:pt idx="9">
                  <c:v>23060.99912</c:v>
                </c:pt>
                <c:pt idx="10">
                  <c:v>33640.543299999998</c:v>
                </c:pt>
                <c:pt idx="11">
                  <c:v>34096.545400000003</c:v>
                </c:pt>
              </c:numCache>
            </c:numRef>
          </c:val>
        </c:ser>
        <c:ser>
          <c:idx val="4"/>
          <c:order val="4"/>
          <c:tx>
            <c:strRef>
              <c:f>Sheet1!$F$1</c:f>
              <c:strCache>
                <c:ptCount val="1"/>
                <c:pt idx="0">
                  <c:v>Tullett Prebon</c:v>
                </c:pt>
              </c:strCache>
            </c:strRef>
          </c:tx>
          <c:spPr>
            <a:solidFill>
              <a:srgbClr val="FF6600"/>
            </a:solidFill>
          </c:spPr>
          <c:invertIfNegative val="0"/>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Sheet1!$F$2:$F$13</c:f>
              <c:numCache>
                <c:formatCode>General</c:formatCode>
                <c:ptCount val="12"/>
                <c:pt idx="0">
                  <c:v>24150.282800000001</c:v>
                </c:pt>
                <c:pt idx="1">
                  <c:v>21202.25</c:v>
                </c:pt>
                <c:pt idx="2">
                  <c:v>17987.002700000001</c:v>
                </c:pt>
                <c:pt idx="3">
                  <c:v>23463.536629999999</c:v>
                </c:pt>
                <c:pt idx="4">
                  <c:v>23775.221699999998</c:v>
                </c:pt>
                <c:pt idx="5">
                  <c:v>23913.156350000001</c:v>
                </c:pt>
                <c:pt idx="6">
                  <c:v>21655.9699</c:v>
                </c:pt>
                <c:pt idx="7">
                  <c:v>31636.334070000001</c:v>
                </c:pt>
                <c:pt idx="8">
                  <c:v>23439.750179999999</c:v>
                </c:pt>
                <c:pt idx="9">
                  <c:v>26221.88322</c:v>
                </c:pt>
                <c:pt idx="10">
                  <c:v>19356.459930000001</c:v>
                </c:pt>
                <c:pt idx="11">
                  <c:v>22923.320680000001</c:v>
                </c:pt>
              </c:numCache>
            </c:numRef>
          </c:val>
        </c:ser>
        <c:ser>
          <c:idx val="5"/>
          <c:order val="5"/>
          <c:tx>
            <c:strRef>
              <c:f>Sheet1!$G$1</c:f>
              <c:strCache>
                <c:ptCount val="1"/>
                <c:pt idx="0">
                  <c:v>Other</c:v>
                </c:pt>
              </c:strCache>
            </c:strRef>
          </c:tx>
          <c:spPr>
            <a:solidFill>
              <a:schemeClr val="accent5">
                <a:lumMod val="60000"/>
                <a:lumOff val="40000"/>
              </a:schemeClr>
            </a:solidFill>
          </c:spPr>
          <c:invertIfNegative val="0"/>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Sheet1!$G$2:$G$13</c:f>
              <c:numCache>
                <c:formatCode>General</c:formatCode>
                <c:ptCount val="12"/>
                <c:pt idx="0">
                  <c:v>11698.84532</c:v>
                </c:pt>
                <c:pt idx="1">
                  <c:v>16304.84425</c:v>
                </c:pt>
                <c:pt idx="2">
                  <c:v>4016.0812700000001</c:v>
                </c:pt>
                <c:pt idx="3">
                  <c:v>7356.9526910000004</c:v>
                </c:pt>
                <c:pt idx="4">
                  <c:v>12926.13069</c:v>
                </c:pt>
                <c:pt idx="5">
                  <c:v>12242.334080000001</c:v>
                </c:pt>
                <c:pt idx="6">
                  <c:v>6088.4493359999997</c:v>
                </c:pt>
                <c:pt idx="7">
                  <c:v>33354.036699999997</c:v>
                </c:pt>
                <c:pt idx="8">
                  <c:v>2085.1479890000001</c:v>
                </c:pt>
                <c:pt idx="9">
                  <c:v>4543.6696400000001</c:v>
                </c:pt>
                <c:pt idx="10">
                  <c:v>4967.9277379999976</c:v>
                </c:pt>
                <c:pt idx="11">
                  <c:v>5374.3606680000003</c:v>
                </c:pt>
              </c:numCache>
            </c:numRef>
          </c:val>
        </c:ser>
        <c:dLbls>
          <c:showLegendKey val="0"/>
          <c:showVal val="0"/>
          <c:showCatName val="0"/>
          <c:showSerName val="0"/>
          <c:showPercent val="0"/>
          <c:showBubbleSize val="0"/>
        </c:dLbls>
        <c:gapWidth val="150"/>
        <c:overlap val="100"/>
        <c:axId val="77383936"/>
        <c:axId val="77385728"/>
      </c:barChart>
      <c:catAx>
        <c:axId val="77383936"/>
        <c:scaling>
          <c:orientation val="minMax"/>
        </c:scaling>
        <c:delete val="0"/>
        <c:axPos val="b"/>
        <c:numFmt formatCode="d\-mmm" sourceLinked="1"/>
        <c:majorTickMark val="out"/>
        <c:minorTickMark val="none"/>
        <c:tickLblPos val="nextTo"/>
        <c:txPr>
          <a:bodyPr/>
          <a:lstStyle/>
          <a:p>
            <a:pPr>
              <a:defRPr sz="1200"/>
            </a:pPr>
            <a:endParaRPr lang="en-US"/>
          </a:p>
        </c:txPr>
        <c:crossAx val="77385728"/>
        <c:crosses val="autoZero"/>
        <c:auto val="1"/>
        <c:lblAlgn val="ctr"/>
        <c:lblOffset val="100"/>
        <c:noMultiLvlLbl val="0"/>
      </c:catAx>
      <c:valAx>
        <c:axId val="77385728"/>
        <c:scaling>
          <c:orientation val="minMax"/>
        </c:scaling>
        <c:delete val="0"/>
        <c:axPos val="l"/>
        <c:majorGridlines/>
        <c:numFmt formatCode="General" sourceLinked="1"/>
        <c:majorTickMark val="out"/>
        <c:minorTickMark val="none"/>
        <c:tickLblPos val="nextTo"/>
        <c:crossAx val="77383936"/>
        <c:crosses val="autoZero"/>
        <c:crossBetween val="between"/>
        <c:majorUnit val="20000"/>
        <c:dispUnits>
          <c:builtInUnit val="thousands"/>
        </c:dispUnits>
      </c:valAx>
    </c:plotArea>
    <c:legend>
      <c:legendPos val="b"/>
      <c:layout/>
      <c:overlay val="0"/>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Sum of Adjusted Volume</c:v>
                </c:pt>
              </c:strCache>
            </c:strRef>
          </c:tx>
          <c:explosion val="1"/>
          <c:dPt>
            <c:idx val="0"/>
            <c:bubble3D val="0"/>
            <c:spPr>
              <a:solidFill>
                <a:srgbClr val="94DC4B"/>
              </a:solidFill>
            </c:spPr>
          </c:dPt>
          <c:dPt>
            <c:idx val="1"/>
            <c:bubble3D val="0"/>
            <c:spPr>
              <a:solidFill>
                <a:srgbClr val="ABB92F"/>
              </a:solidFill>
            </c:spPr>
          </c:dPt>
          <c:dPt>
            <c:idx val="2"/>
            <c:bubble3D val="0"/>
            <c:spPr>
              <a:solidFill>
                <a:srgbClr val="E59C22"/>
              </a:solidFill>
            </c:spPr>
          </c:dPt>
          <c:dPt>
            <c:idx val="3"/>
            <c:bubble3D val="0"/>
            <c:spPr>
              <a:solidFill>
                <a:srgbClr val="FFE550"/>
              </a:solidFill>
            </c:spPr>
          </c:dPt>
          <c:dPt>
            <c:idx val="4"/>
            <c:bubble3D val="0"/>
            <c:spPr>
              <a:solidFill>
                <a:srgbClr val="FF6600"/>
              </a:solidFill>
            </c:spPr>
          </c:dPt>
          <c:dPt>
            <c:idx val="5"/>
            <c:bubble3D val="0"/>
            <c:spPr>
              <a:solidFill>
                <a:srgbClr val="FFB861"/>
              </a:solidFill>
            </c:spPr>
          </c:dPt>
          <c:dPt>
            <c:idx val="7"/>
            <c:bubble3D val="0"/>
            <c:spPr>
              <a:solidFill>
                <a:srgbClr val="99C9D9"/>
              </a:solidFill>
            </c:spPr>
          </c:dPt>
          <c:dPt>
            <c:idx val="8"/>
            <c:bubble3D val="0"/>
            <c:spPr>
              <a:solidFill>
                <a:srgbClr val="FFD406"/>
              </a:solidFill>
            </c:spPr>
          </c:dPt>
          <c:dPt>
            <c:idx val="9"/>
            <c:bubble3D val="0"/>
            <c:spPr>
              <a:solidFill>
                <a:srgbClr val="3366FF"/>
              </a:solidFill>
            </c:spPr>
          </c:dPt>
          <c:dLbls>
            <c:dLbl>
              <c:idx val="0"/>
              <c:layout>
                <c:manualLayout>
                  <c:x val="1.5946765334888698E-2"/>
                  <c:y val="2.8888658612542799E-2"/>
                </c:manualLayout>
              </c:layout>
              <c:showLegendKey val="0"/>
              <c:showVal val="0"/>
              <c:showCatName val="1"/>
              <c:showSerName val="0"/>
              <c:showPercent val="1"/>
              <c:showBubbleSize val="0"/>
            </c:dLbl>
            <c:dLbl>
              <c:idx val="1"/>
              <c:layout>
                <c:manualLayout>
                  <c:x val="3.8652850685331003E-2"/>
                  <c:y val="6.3847185670762203E-3"/>
                </c:manualLayout>
              </c:layout>
              <c:showLegendKey val="0"/>
              <c:showVal val="0"/>
              <c:showCatName val="1"/>
              <c:showSerName val="0"/>
              <c:showPercent val="1"/>
              <c:showBubbleSize val="0"/>
            </c:dLbl>
            <c:dLbl>
              <c:idx val="2"/>
              <c:layout>
                <c:manualLayout>
                  <c:x val="-6.0356821716729903E-2"/>
                  <c:y val="-1.70467588886608E-2"/>
                </c:manualLayout>
              </c:layout>
              <c:showLegendKey val="0"/>
              <c:showVal val="0"/>
              <c:showCatName val="1"/>
              <c:showSerName val="0"/>
              <c:showPercent val="1"/>
              <c:showBubbleSize val="0"/>
            </c:dLbl>
            <c:dLbl>
              <c:idx val="3"/>
              <c:layout>
                <c:manualLayout>
                  <c:x val="-1.39577865266842E-2"/>
                  <c:y val="-1.6555592699277501E-3"/>
                </c:manualLayout>
              </c:layout>
              <c:showLegendKey val="0"/>
              <c:showVal val="0"/>
              <c:showCatName val="1"/>
              <c:showSerName val="0"/>
              <c:showPercent val="1"/>
              <c:showBubbleSize val="0"/>
            </c:dLbl>
            <c:dLbl>
              <c:idx val="4"/>
              <c:layout>
                <c:manualLayout>
                  <c:x val="-3.76153154466803E-2"/>
                  <c:y val="2.4812178093369299E-2"/>
                </c:manualLayout>
              </c:layout>
              <c:showLegendKey val="0"/>
              <c:showVal val="0"/>
              <c:showCatName val="1"/>
              <c:showSerName val="0"/>
              <c:showPercent val="1"/>
              <c:showBubbleSize val="0"/>
            </c:dLbl>
            <c:dLbl>
              <c:idx val="6"/>
              <c:layout>
                <c:manualLayout>
                  <c:x val="1.08208175366968E-2"/>
                  <c:y val="4.3500134667473003E-2"/>
                </c:manualLayout>
              </c:layout>
              <c:showLegendKey val="0"/>
              <c:showVal val="0"/>
              <c:showCatName val="1"/>
              <c:showSerName val="0"/>
              <c:showPercent val="1"/>
              <c:showBubbleSize val="0"/>
            </c:dLbl>
            <c:numFmt formatCode="0.0%" sourceLinked="0"/>
            <c:txPr>
              <a:bodyPr/>
              <a:lstStyle/>
              <a:p>
                <a:pPr>
                  <a:defRPr sz="1400"/>
                </a:pPr>
                <a:endParaRPr lang="en-US"/>
              </a:p>
            </c:txPr>
            <c:showLegendKey val="0"/>
            <c:showVal val="0"/>
            <c:showCatName val="1"/>
            <c:showSerName val="0"/>
            <c:showPercent val="1"/>
            <c:showBubbleSize val="0"/>
            <c:showLeaderLines val="1"/>
          </c:dLbls>
          <c:cat>
            <c:strRef>
              <c:f>Sheet1!$A$2:$A$7</c:f>
              <c:strCache>
                <c:ptCount val="6"/>
                <c:pt idx="0">
                  <c:v>BGC</c:v>
                </c:pt>
                <c:pt idx="1">
                  <c:v>GFI</c:v>
                </c:pt>
                <c:pt idx="2">
                  <c:v>ICAP</c:v>
                </c:pt>
                <c:pt idx="3">
                  <c:v>Tradition</c:v>
                </c:pt>
                <c:pt idx="4">
                  <c:v>Tullett Prebon</c:v>
                </c:pt>
                <c:pt idx="5">
                  <c:v>Other</c:v>
                </c:pt>
              </c:strCache>
            </c:strRef>
          </c:cat>
          <c:val>
            <c:numRef>
              <c:f>Sheet1!$B$2:$B$7</c:f>
              <c:numCache>
                <c:formatCode>General</c:formatCode>
                <c:ptCount val="6"/>
                <c:pt idx="0">
                  <c:v>36851.843699999998</c:v>
                </c:pt>
                <c:pt idx="1">
                  <c:v>38598.695194999993</c:v>
                </c:pt>
                <c:pt idx="2">
                  <c:v>38783.699999999997</c:v>
                </c:pt>
                <c:pt idx="3">
                  <c:v>34096.545400000003</c:v>
                </c:pt>
                <c:pt idx="4">
                  <c:v>22923.320684599981</c:v>
                </c:pt>
                <c:pt idx="5">
                  <c:v>5374.3606682025356</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9.44061679790026E-2"/>
          <c:y val="3.9185000771962297E-2"/>
          <c:w val="0.85276633389576295"/>
          <c:h val="0.79986587154546895"/>
        </c:manualLayout>
      </c:layout>
      <c:areaChart>
        <c:grouping val="percentStacked"/>
        <c:varyColors val="0"/>
        <c:ser>
          <c:idx val="0"/>
          <c:order val="0"/>
          <c:tx>
            <c:strRef>
              <c:f>Sheet1!$B$1</c:f>
              <c:strCache>
                <c:ptCount val="1"/>
                <c:pt idx="0">
                  <c:v>360T</c:v>
                </c:pt>
              </c:strCache>
            </c:strRef>
          </c:tx>
          <c:spPr>
            <a:solidFill>
              <a:schemeClr val="bg2">
                <a:lumMod val="50000"/>
              </a:schemeClr>
            </a:solidFill>
            <a:ln w="3175" cmpd="sng"/>
          </c:spPr>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Sheet1!$B$2:$B$13</c:f>
              <c:numCache>
                <c:formatCode>General</c:formatCode>
                <c:ptCount val="12"/>
                <c:pt idx="0">
                  <c:v>6924.953321</c:v>
                </c:pt>
                <c:pt idx="1">
                  <c:v>455.22279239999989</c:v>
                </c:pt>
                <c:pt idx="2">
                  <c:v>262.91031400000003</c:v>
                </c:pt>
                <c:pt idx="3">
                  <c:v>185.86157789999999</c:v>
                </c:pt>
                <c:pt idx="4">
                  <c:v>311.40100849999988</c:v>
                </c:pt>
                <c:pt idx="5">
                  <c:v>407.69604939999999</c:v>
                </c:pt>
                <c:pt idx="6">
                  <c:v>214.96299999999999</c:v>
                </c:pt>
                <c:pt idx="7">
                  <c:v>168.74775059999999</c:v>
                </c:pt>
                <c:pt idx="8">
                  <c:v>137.86521769999999</c:v>
                </c:pt>
                <c:pt idx="9">
                  <c:v>466.93855710000003</c:v>
                </c:pt>
                <c:pt idx="10">
                  <c:v>388.89093170000001</c:v>
                </c:pt>
                <c:pt idx="11">
                  <c:v>448.20386450000001</c:v>
                </c:pt>
              </c:numCache>
            </c:numRef>
          </c:val>
        </c:ser>
        <c:ser>
          <c:idx val="1"/>
          <c:order val="1"/>
          <c:tx>
            <c:strRef>
              <c:f>Sheet1!$C$1</c:f>
              <c:strCache>
                <c:ptCount val="1"/>
                <c:pt idx="0">
                  <c:v>BGC</c:v>
                </c:pt>
              </c:strCache>
            </c:strRef>
          </c:tx>
          <c:spPr>
            <a:solidFill>
              <a:srgbClr val="94DC4B"/>
            </a:solidFill>
            <a:ln w="3175" cmpd="sng"/>
          </c:spPr>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Sheet1!$C$2:$C$13</c:f>
              <c:numCache>
                <c:formatCode>General</c:formatCode>
                <c:ptCount val="12"/>
                <c:pt idx="0">
                  <c:v>38724.30515</c:v>
                </c:pt>
                <c:pt idx="1">
                  <c:v>37533.71</c:v>
                </c:pt>
                <c:pt idx="2">
                  <c:v>47900.5818</c:v>
                </c:pt>
                <c:pt idx="3">
                  <c:v>47517.906349999997</c:v>
                </c:pt>
                <c:pt idx="4">
                  <c:v>37857.242300000013</c:v>
                </c:pt>
                <c:pt idx="5">
                  <c:v>36795.746300000013</c:v>
                </c:pt>
                <c:pt idx="6">
                  <c:v>36667.692749999987</c:v>
                </c:pt>
                <c:pt idx="7">
                  <c:v>38625.977860000014</c:v>
                </c:pt>
                <c:pt idx="8">
                  <c:v>28519.231159999999</c:v>
                </c:pt>
                <c:pt idx="9">
                  <c:v>35076.308920000003</c:v>
                </c:pt>
                <c:pt idx="10">
                  <c:v>39965.008580000002</c:v>
                </c:pt>
                <c:pt idx="11">
                  <c:v>36851.843699999998</c:v>
                </c:pt>
              </c:numCache>
            </c:numRef>
          </c:val>
        </c:ser>
        <c:ser>
          <c:idx val="2"/>
          <c:order val="2"/>
          <c:tx>
            <c:strRef>
              <c:f>Sheet1!$D$1</c:f>
              <c:strCache>
                <c:ptCount val="1"/>
                <c:pt idx="0">
                  <c:v>Bloomberg</c:v>
                </c:pt>
              </c:strCache>
            </c:strRef>
          </c:tx>
          <c:spPr>
            <a:solidFill>
              <a:srgbClr val="FF0000"/>
            </a:solidFill>
            <a:ln w="3175" cmpd="sng"/>
          </c:spPr>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Sheet1!$D$2:$D$13</c:f>
              <c:numCache>
                <c:formatCode>General</c:formatCode>
                <c:ptCount val="12"/>
                <c:pt idx="0">
                  <c:v>1305.2646500000001</c:v>
                </c:pt>
                <c:pt idx="1">
                  <c:v>1392.2274930000001</c:v>
                </c:pt>
                <c:pt idx="2">
                  <c:v>988.51774009999997</c:v>
                </c:pt>
                <c:pt idx="3">
                  <c:v>1135.8716910000001</c:v>
                </c:pt>
                <c:pt idx="4">
                  <c:v>1243.732653</c:v>
                </c:pt>
                <c:pt idx="5">
                  <c:v>743.00811379999993</c:v>
                </c:pt>
                <c:pt idx="6">
                  <c:v>1371.568389</c:v>
                </c:pt>
                <c:pt idx="7">
                  <c:v>18585.857080000009</c:v>
                </c:pt>
                <c:pt idx="8">
                  <c:v>457.43730339999991</c:v>
                </c:pt>
                <c:pt idx="9">
                  <c:v>546.97003559999996</c:v>
                </c:pt>
                <c:pt idx="10">
                  <c:v>3005.5666230000002</c:v>
                </c:pt>
                <c:pt idx="11">
                  <c:v>1770.8934770000001</c:v>
                </c:pt>
              </c:numCache>
            </c:numRef>
          </c:val>
        </c:ser>
        <c:ser>
          <c:idx val="3"/>
          <c:order val="3"/>
          <c:tx>
            <c:strRef>
              <c:f>Sheet1!$E$1</c:f>
              <c:strCache>
                <c:ptCount val="1"/>
                <c:pt idx="0">
                  <c:v>FXall</c:v>
                </c:pt>
              </c:strCache>
            </c:strRef>
          </c:tx>
          <c:spPr>
            <a:solidFill>
              <a:srgbClr val="FFFF99"/>
            </a:solidFill>
            <a:ln w="3175" cmpd="sng"/>
          </c:spPr>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Sheet1!$E$2:$E$13</c:f>
              <c:numCache>
                <c:formatCode>General</c:formatCode>
                <c:ptCount val="12"/>
                <c:pt idx="0">
                  <c:v>1517.227349</c:v>
                </c:pt>
                <c:pt idx="1">
                  <c:v>1957.6376330000001</c:v>
                </c:pt>
                <c:pt idx="2">
                  <c:v>1526.346256</c:v>
                </c:pt>
                <c:pt idx="3">
                  <c:v>4019.374386</c:v>
                </c:pt>
                <c:pt idx="4">
                  <c:v>10857.774659999999</c:v>
                </c:pt>
                <c:pt idx="5">
                  <c:v>1586.25992</c:v>
                </c:pt>
                <c:pt idx="6">
                  <c:v>1854.691437</c:v>
                </c:pt>
                <c:pt idx="7">
                  <c:v>3897.9131430000002</c:v>
                </c:pt>
                <c:pt idx="8">
                  <c:v>921.32914449999987</c:v>
                </c:pt>
                <c:pt idx="9">
                  <c:v>3515.9074989999999</c:v>
                </c:pt>
                <c:pt idx="10">
                  <c:v>1570.0110629999999</c:v>
                </c:pt>
                <c:pt idx="11">
                  <c:v>3032.2712940000001</c:v>
                </c:pt>
              </c:numCache>
            </c:numRef>
          </c:val>
        </c:ser>
        <c:ser>
          <c:idx val="4"/>
          <c:order val="4"/>
          <c:tx>
            <c:strRef>
              <c:f>Sheet1!$F$1</c:f>
              <c:strCache>
                <c:ptCount val="1"/>
                <c:pt idx="0">
                  <c:v>GFI</c:v>
                </c:pt>
              </c:strCache>
            </c:strRef>
          </c:tx>
          <c:spPr>
            <a:solidFill>
              <a:srgbClr val="ABB92F"/>
            </a:solidFill>
            <a:ln w="3175" cmpd="sng"/>
          </c:spPr>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Sheet1!$F$2:$F$13</c:f>
              <c:numCache>
                <c:formatCode>General</c:formatCode>
                <c:ptCount val="12"/>
                <c:pt idx="0">
                  <c:v>52387.394999999997</c:v>
                </c:pt>
                <c:pt idx="1">
                  <c:v>54817.603000000003</c:v>
                </c:pt>
                <c:pt idx="2">
                  <c:v>46005.509000000013</c:v>
                </c:pt>
                <c:pt idx="3">
                  <c:v>60720.78</c:v>
                </c:pt>
                <c:pt idx="4">
                  <c:v>22675.57</c:v>
                </c:pt>
                <c:pt idx="5">
                  <c:v>27387.7</c:v>
                </c:pt>
                <c:pt idx="6">
                  <c:v>33429.175000000003</c:v>
                </c:pt>
                <c:pt idx="7">
                  <c:v>34660.496500000001</c:v>
                </c:pt>
                <c:pt idx="8">
                  <c:v>23004.13004</c:v>
                </c:pt>
                <c:pt idx="9">
                  <c:v>38640.181100000002</c:v>
                </c:pt>
                <c:pt idx="10">
                  <c:v>32730.506850000009</c:v>
                </c:pt>
                <c:pt idx="11">
                  <c:v>38598.695199999987</c:v>
                </c:pt>
              </c:numCache>
            </c:numRef>
          </c:val>
        </c:ser>
        <c:ser>
          <c:idx val="5"/>
          <c:order val="5"/>
          <c:tx>
            <c:strRef>
              <c:f>Sheet1!$G$1</c:f>
              <c:strCache>
                <c:ptCount val="1"/>
                <c:pt idx="0">
                  <c:v>ICAP</c:v>
                </c:pt>
              </c:strCache>
            </c:strRef>
          </c:tx>
          <c:spPr>
            <a:solidFill>
              <a:srgbClr val="E59C22"/>
            </a:solidFill>
          </c:spPr>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Sheet1!$G$2:$G$13</c:f>
              <c:numCache>
                <c:formatCode>General</c:formatCode>
                <c:ptCount val="12"/>
                <c:pt idx="0">
                  <c:v>27458.85</c:v>
                </c:pt>
                <c:pt idx="1">
                  <c:v>24088.75</c:v>
                </c:pt>
                <c:pt idx="2">
                  <c:v>21445.804</c:v>
                </c:pt>
                <c:pt idx="3">
                  <c:v>23952.05</c:v>
                </c:pt>
                <c:pt idx="4">
                  <c:v>17321.72</c:v>
                </c:pt>
                <c:pt idx="5">
                  <c:v>27607.875199999999</c:v>
                </c:pt>
                <c:pt idx="6">
                  <c:v>24133.9</c:v>
                </c:pt>
                <c:pt idx="7">
                  <c:v>28741.65</c:v>
                </c:pt>
                <c:pt idx="8">
                  <c:v>26843.445759999999</c:v>
                </c:pt>
                <c:pt idx="9">
                  <c:v>30478.55</c:v>
                </c:pt>
                <c:pt idx="10">
                  <c:v>27539</c:v>
                </c:pt>
                <c:pt idx="11">
                  <c:v>38783.699999999997</c:v>
                </c:pt>
              </c:numCache>
            </c:numRef>
          </c:val>
        </c:ser>
        <c:ser>
          <c:idx val="6"/>
          <c:order val="6"/>
          <c:tx>
            <c:strRef>
              <c:f>Sheet1!$H$1</c:f>
              <c:strCache>
                <c:ptCount val="1"/>
                <c:pt idx="0">
                  <c:v>SwapEx</c:v>
                </c:pt>
              </c:strCache>
            </c:strRef>
          </c:tx>
          <c:spPr>
            <a:solidFill>
              <a:schemeClr val="accent5">
                <a:lumMod val="40000"/>
                <a:lumOff val="60000"/>
              </a:schemeClr>
            </a:solidFill>
          </c:spPr>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Sheet1!$H$2:$H$13</c:f>
              <c:numCache>
                <c:formatCode>General</c:formatCode>
                <c:ptCount val="12"/>
                <c:pt idx="0">
                  <c:v>1951.4</c:v>
                </c:pt>
                <c:pt idx="1">
                  <c:v>12499.75633</c:v>
                </c:pt>
                <c:pt idx="2">
                  <c:v>1238.3069599999999</c:v>
                </c:pt>
                <c:pt idx="3">
                  <c:v>2015.8450359999999</c:v>
                </c:pt>
                <c:pt idx="4">
                  <c:v>513.22237399999995</c:v>
                </c:pt>
                <c:pt idx="5">
                  <c:v>9505.369999999999</c:v>
                </c:pt>
                <c:pt idx="6">
                  <c:v>2647.22651</c:v>
                </c:pt>
                <c:pt idx="7">
                  <c:v>10701.51872</c:v>
                </c:pt>
                <c:pt idx="8">
                  <c:v>568.51632319999987</c:v>
                </c:pt>
                <c:pt idx="9">
                  <c:v>13.853548699999999</c:v>
                </c:pt>
                <c:pt idx="10">
                  <c:v>3.45912</c:v>
                </c:pt>
                <c:pt idx="11">
                  <c:v>122.9920328</c:v>
                </c:pt>
              </c:numCache>
            </c:numRef>
          </c:val>
        </c:ser>
        <c:ser>
          <c:idx val="7"/>
          <c:order val="7"/>
          <c:tx>
            <c:strRef>
              <c:f>Sheet1!$I$1</c:f>
              <c:strCache>
                <c:ptCount val="1"/>
                <c:pt idx="0">
                  <c:v>Tradition</c:v>
                </c:pt>
              </c:strCache>
            </c:strRef>
          </c:tx>
          <c:spPr>
            <a:solidFill>
              <a:srgbClr val="FFE550"/>
            </a:solidFill>
          </c:spPr>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Sheet1!$I$2:$I$13</c:f>
              <c:numCache>
                <c:formatCode>General</c:formatCode>
                <c:ptCount val="12"/>
                <c:pt idx="0">
                  <c:v>25807.685000000001</c:v>
                </c:pt>
                <c:pt idx="1">
                  <c:v>19780.2925</c:v>
                </c:pt>
                <c:pt idx="2">
                  <c:v>17321.22</c:v>
                </c:pt>
                <c:pt idx="3">
                  <c:v>27657.605</c:v>
                </c:pt>
                <c:pt idx="4">
                  <c:v>23823.376</c:v>
                </c:pt>
                <c:pt idx="5">
                  <c:v>28569.195</c:v>
                </c:pt>
                <c:pt idx="6">
                  <c:v>22633.785</c:v>
                </c:pt>
                <c:pt idx="7">
                  <c:v>36551.57905</c:v>
                </c:pt>
                <c:pt idx="8">
                  <c:v>26899.721030000001</c:v>
                </c:pt>
                <c:pt idx="9">
                  <c:v>23060.99912</c:v>
                </c:pt>
                <c:pt idx="10">
                  <c:v>33640.543299999998</c:v>
                </c:pt>
                <c:pt idx="11">
                  <c:v>34096.545400000003</c:v>
                </c:pt>
              </c:numCache>
            </c:numRef>
          </c:val>
        </c:ser>
        <c:ser>
          <c:idx val="8"/>
          <c:order val="8"/>
          <c:tx>
            <c:strRef>
              <c:f>Sheet1!$J$1</c:f>
              <c:strCache>
                <c:ptCount val="1"/>
                <c:pt idx="0">
                  <c:v>Tullett Prebon</c:v>
                </c:pt>
              </c:strCache>
            </c:strRef>
          </c:tx>
          <c:spPr>
            <a:solidFill>
              <a:srgbClr val="FF6600"/>
            </a:solidFill>
          </c:spPr>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Sheet1!$J$2:$J$13</c:f>
              <c:numCache>
                <c:formatCode>General</c:formatCode>
                <c:ptCount val="12"/>
                <c:pt idx="0">
                  <c:v>24150.282800000001</c:v>
                </c:pt>
                <c:pt idx="1">
                  <c:v>21202.25</c:v>
                </c:pt>
                <c:pt idx="2">
                  <c:v>17987.002700000001</c:v>
                </c:pt>
                <c:pt idx="3">
                  <c:v>23463.536629999999</c:v>
                </c:pt>
                <c:pt idx="4">
                  <c:v>23775.221699999998</c:v>
                </c:pt>
                <c:pt idx="5">
                  <c:v>23913.156350000001</c:v>
                </c:pt>
                <c:pt idx="6">
                  <c:v>21655.9699</c:v>
                </c:pt>
                <c:pt idx="7">
                  <c:v>31636.334070000001</c:v>
                </c:pt>
                <c:pt idx="8">
                  <c:v>23439.750179999999</c:v>
                </c:pt>
                <c:pt idx="9">
                  <c:v>26221.88322</c:v>
                </c:pt>
                <c:pt idx="10">
                  <c:v>19356.459930000001</c:v>
                </c:pt>
                <c:pt idx="11">
                  <c:v>22923.320680000001</c:v>
                </c:pt>
              </c:numCache>
            </c:numRef>
          </c:val>
        </c:ser>
        <c:dLbls>
          <c:showLegendKey val="0"/>
          <c:showVal val="0"/>
          <c:showCatName val="0"/>
          <c:showSerName val="0"/>
          <c:showPercent val="0"/>
          <c:showBubbleSize val="0"/>
        </c:dLbls>
        <c:axId val="79909248"/>
        <c:axId val="79910784"/>
      </c:areaChart>
      <c:catAx>
        <c:axId val="79909248"/>
        <c:scaling>
          <c:orientation val="minMax"/>
        </c:scaling>
        <c:delete val="0"/>
        <c:axPos val="b"/>
        <c:numFmt formatCode="m/d/yyyy" sourceLinked="1"/>
        <c:majorTickMark val="none"/>
        <c:minorTickMark val="none"/>
        <c:tickLblPos val="nextTo"/>
        <c:txPr>
          <a:bodyPr/>
          <a:lstStyle/>
          <a:p>
            <a:pPr>
              <a:defRPr sz="1400"/>
            </a:pPr>
            <a:endParaRPr lang="en-US"/>
          </a:p>
        </c:txPr>
        <c:crossAx val="79910784"/>
        <c:crosses val="autoZero"/>
        <c:auto val="1"/>
        <c:lblAlgn val="ctr"/>
        <c:lblOffset val="100"/>
        <c:noMultiLvlLbl val="0"/>
      </c:catAx>
      <c:valAx>
        <c:axId val="79910784"/>
        <c:scaling>
          <c:orientation val="minMax"/>
        </c:scaling>
        <c:delete val="0"/>
        <c:axPos val="l"/>
        <c:majorGridlines/>
        <c:numFmt formatCode="0%" sourceLinked="1"/>
        <c:majorTickMark val="none"/>
        <c:minorTickMark val="none"/>
        <c:tickLblPos val="nextTo"/>
        <c:crossAx val="79909248"/>
        <c:crosses val="autoZero"/>
        <c:crossBetween val="midCat"/>
      </c:valAx>
    </c:plotArea>
    <c:legend>
      <c:legendPos val="b"/>
      <c:layout>
        <c:manualLayout>
          <c:xMode val="edge"/>
          <c:yMode val="edge"/>
          <c:x val="7.8675829583801996E-2"/>
          <c:y val="0.936139516651328"/>
          <c:w val="0.89830544619422603"/>
          <c:h val="4.7851294707564503E-2"/>
        </c:manualLayout>
      </c:layout>
      <c:overlay val="0"/>
      <c:txPr>
        <a:bodyPr/>
        <a:lstStyle/>
        <a:p>
          <a:pPr>
            <a:defRPr sz="11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stacked"/>
        <c:varyColors val="0"/>
        <c:ser>
          <c:idx val="0"/>
          <c:order val="0"/>
          <c:tx>
            <c:strRef>
              <c:f>Sheet1!$B$1</c:f>
              <c:strCache>
                <c:ptCount val="1"/>
                <c:pt idx="0">
                  <c:v>Non-FRA</c:v>
                </c:pt>
              </c:strCache>
            </c:strRef>
          </c:tx>
          <c:spPr>
            <a:solidFill>
              <a:srgbClr val="3B59D5"/>
            </a:solidFill>
          </c:spPr>
          <c:invertIfNegative val="0"/>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Sheet1!$B$2:$B$13</c:f>
              <c:numCache>
                <c:formatCode>General</c:formatCode>
                <c:ptCount val="12"/>
                <c:pt idx="0">
                  <c:v>793495.529864399</c:v>
                </c:pt>
                <c:pt idx="1">
                  <c:v>865371.13482874935</c:v>
                </c:pt>
                <c:pt idx="2">
                  <c:v>855168.51713143429</c:v>
                </c:pt>
                <c:pt idx="3">
                  <c:v>975102.92075484002</c:v>
                </c:pt>
                <c:pt idx="4">
                  <c:v>878490.91487100162</c:v>
                </c:pt>
                <c:pt idx="5">
                  <c:v>595784.24233995832</c:v>
                </c:pt>
                <c:pt idx="6">
                  <c:v>623446.96294480003</c:v>
                </c:pt>
                <c:pt idx="7">
                  <c:v>913593.06695752905</c:v>
                </c:pt>
                <c:pt idx="8">
                  <c:v>734338.80921534204</c:v>
                </c:pt>
                <c:pt idx="9">
                  <c:v>638310.89347663953</c:v>
                </c:pt>
                <c:pt idx="10">
                  <c:v>684860.52775864606</c:v>
                </c:pt>
                <c:pt idx="11">
                  <c:v>813333.48794466676</c:v>
                </c:pt>
              </c:numCache>
            </c:numRef>
          </c:val>
        </c:ser>
        <c:ser>
          <c:idx val="1"/>
          <c:order val="1"/>
          <c:tx>
            <c:strRef>
              <c:f>Sheet1!$C$1</c:f>
              <c:strCache>
                <c:ptCount val="1"/>
                <c:pt idx="0">
                  <c:v>FRA</c:v>
                </c:pt>
              </c:strCache>
            </c:strRef>
          </c:tx>
          <c:spPr>
            <a:solidFill>
              <a:srgbClr val="619FF4"/>
            </a:solidFill>
          </c:spPr>
          <c:invertIfNegative val="0"/>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Sheet1!$C$2:$C$13</c:f>
              <c:numCache>
                <c:formatCode>General</c:formatCode>
                <c:ptCount val="12"/>
                <c:pt idx="0">
                  <c:v>1554328.53</c:v>
                </c:pt>
                <c:pt idx="1">
                  <c:v>938175.7980000003</c:v>
                </c:pt>
                <c:pt idx="2">
                  <c:v>1398787.26</c:v>
                </c:pt>
                <c:pt idx="3">
                  <c:v>1311091.2450000001</c:v>
                </c:pt>
                <c:pt idx="4">
                  <c:v>1008943.985</c:v>
                </c:pt>
                <c:pt idx="5">
                  <c:v>725967.22000000032</c:v>
                </c:pt>
                <c:pt idx="6">
                  <c:v>256208.09</c:v>
                </c:pt>
                <c:pt idx="7">
                  <c:v>576993.30252500006</c:v>
                </c:pt>
                <c:pt idx="8">
                  <c:v>665707.38179999939</c:v>
                </c:pt>
                <c:pt idx="9">
                  <c:v>1092554.1152649999</c:v>
                </c:pt>
                <c:pt idx="10">
                  <c:v>712302.10131000006</c:v>
                </c:pt>
                <c:pt idx="11">
                  <c:v>921740.46964999987</c:v>
                </c:pt>
              </c:numCache>
            </c:numRef>
          </c:val>
        </c:ser>
        <c:dLbls>
          <c:showLegendKey val="0"/>
          <c:showVal val="0"/>
          <c:showCatName val="0"/>
          <c:showSerName val="0"/>
          <c:showPercent val="0"/>
          <c:showBubbleSize val="0"/>
        </c:dLbls>
        <c:gapWidth val="55"/>
        <c:overlap val="100"/>
        <c:axId val="42267776"/>
        <c:axId val="42269312"/>
      </c:barChart>
      <c:catAx>
        <c:axId val="42267776"/>
        <c:scaling>
          <c:orientation val="minMax"/>
        </c:scaling>
        <c:delete val="0"/>
        <c:axPos val="b"/>
        <c:majorTickMark val="none"/>
        <c:minorTickMark val="none"/>
        <c:tickLblPos val="nextTo"/>
        <c:txPr>
          <a:bodyPr/>
          <a:lstStyle/>
          <a:p>
            <a:pPr>
              <a:defRPr sz="1200"/>
            </a:pPr>
            <a:endParaRPr lang="en-US"/>
          </a:p>
        </c:txPr>
        <c:crossAx val="42269312"/>
        <c:crosses val="autoZero"/>
        <c:auto val="1"/>
        <c:lblAlgn val="ctr"/>
        <c:lblOffset val="100"/>
        <c:noMultiLvlLbl val="0"/>
      </c:catAx>
      <c:valAx>
        <c:axId val="42269312"/>
        <c:scaling>
          <c:orientation val="minMax"/>
          <c:max val="2500000"/>
        </c:scaling>
        <c:delete val="0"/>
        <c:axPos val="l"/>
        <c:majorGridlines/>
        <c:numFmt formatCode="#,##0" sourceLinked="0"/>
        <c:majorTickMark val="none"/>
        <c:minorTickMark val="none"/>
        <c:tickLblPos val="nextTo"/>
        <c:txPr>
          <a:bodyPr/>
          <a:lstStyle/>
          <a:p>
            <a:pPr>
              <a:defRPr sz="1400"/>
            </a:pPr>
            <a:endParaRPr lang="en-US"/>
          </a:p>
        </c:txPr>
        <c:crossAx val="42267776"/>
        <c:crosses val="autoZero"/>
        <c:crossBetween val="between"/>
        <c:dispUnits>
          <c:builtInUnit val="thousands"/>
        </c:dispUnits>
      </c:valAx>
    </c:plotArea>
    <c:legend>
      <c:legendPos val="b"/>
      <c:layout/>
      <c:overlay val="0"/>
    </c:legend>
    <c:plotVisOnly val="1"/>
    <c:dispBlanksAs val="gap"/>
    <c:showDLblsOverMax val="0"/>
  </c:chart>
  <c:txPr>
    <a:bodyPr/>
    <a:lstStyle/>
    <a:p>
      <a:pPr>
        <a:defRPr sz="1600">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9.5522239407573997E-2"/>
          <c:y val="4.0372425037779401E-2"/>
          <c:w val="0.88810871297337901"/>
          <c:h val="0.79380120098623996"/>
        </c:manualLayout>
      </c:layout>
      <c:barChart>
        <c:barDir val="col"/>
        <c:grouping val="stacked"/>
        <c:varyColors val="0"/>
        <c:ser>
          <c:idx val="0"/>
          <c:order val="0"/>
          <c:tx>
            <c:strRef>
              <c:f>Sheet1!$B$1</c:f>
              <c:strCache>
                <c:ptCount val="1"/>
                <c:pt idx="0">
                  <c:v>BGC</c:v>
                </c:pt>
              </c:strCache>
            </c:strRef>
          </c:tx>
          <c:spPr>
            <a:solidFill>
              <a:srgbClr val="02640E"/>
            </a:solidFill>
            <a:ln w="3175" cmpd="sng">
              <a:solidFill>
                <a:schemeClr val="accent1">
                  <a:lumMod val="50000"/>
                </a:schemeClr>
              </a:solidFill>
            </a:ln>
          </c:spPr>
          <c:invertIfNegative val="0"/>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Sheet1!$B$2:$B$13</c:f>
              <c:numCache>
                <c:formatCode>General</c:formatCode>
                <c:ptCount val="12"/>
                <c:pt idx="0">
                  <c:v>223446.675563</c:v>
                </c:pt>
                <c:pt idx="1">
                  <c:v>197112.26122499999</c:v>
                </c:pt>
                <c:pt idx="2">
                  <c:v>247617.23921150001</c:v>
                </c:pt>
                <c:pt idx="3">
                  <c:v>235948.26846950001</c:v>
                </c:pt>
                <c:pt idx="4">
                  <c:v>300166.4793500001</c:v>
                </c:pt>
                <c:pt idx="5">
                  <c:v>152158.06128000011</c:v>
                </c:pt>
                <c:pt idx="6">
                  <c:v>177046.68538000021</c:v>
                </c:pt>
                <c:pt idx="7">
                  <c:v>362931.39654285018</c:v>
                </c:pt>
                <c:pt idx="8">
                  <c:v>142838.66499278319</c:v>
                </c:pt>
                <c:pt idx="9">
                  <c:v>104819.9814835001</c:v>
                </c:pt>
                <c:pt idx="10">
                  <c:v>108425.05996598001</c:v>
                </c:pt>
                <c:pt idx="11">
                  <c:v>122878.295996</c:v>
                </c:pt>
              </c:numCache>
            </c:numRef>
          </c:val>
        </c:ser>
        <c:ser>
          <c:idx val="1"/>
          <c:order val="1"/>
          <c:tx>
            <c:strRef>
              <c:f>Sheet1!$C$1</c:f>
              <c:strCache>
                <c:ptCount val="1"/>
                <c:pt idx="0">
                  <c:v>Bloomberg</c:v>
                </c:pt>
              </c:strCache>
            </c:strRef>
          </c:tx>
          <c:spPr>
            <a:solidFill>
              <a:srgbClr val="90FF5E"/>
            </a:solidFill>
            <a:ln w="3175" cmpd="sng"/>
          </c:spPr>
          <c:invertIfNegative val="0"/>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Sheet1!$C$2:$C$13</c:f>
              <c:numCache>
                <c:formatCode>General</c:formatCode>
                <c:ptCount val="12"/>
                <c:pt idx="0">
                  <c:v>50782.374000000003</c:v>
                </c:pt>
                <c:pt idx="1">
                  <c:v>45145.267</c:v>
                </c:pt>
                <c:pt idx="2">
                  <c:v>28721.320500000002</c:v>
                </c:pt>
                <c:pt idx="3">
                  <c:v>30642.433779999999</c:v>
                </c:pt>
                <c:pt idx="4">
                  <c:v>28024.166499999999</c:v>
                </c:pt>
                <c:pt idx="5">
                  <c:v>28951.342400000009</c:v>
                </c:pt>
                <c:pt idx="6">
                  <c:v>30256.292300000008</c:v>
                </c:pt>
                <c:pt idx="7">
                  <c:v>51810.492472500002</c:v>
                </c:pt>
                <c:pt idx="8">
                  <c:v>68569.755874999973</c:v>
                </c:pt>
                <c:pt idx="9">
                  <c:v>66259.319431199998</c:v>
                </c:pt>
                <c:pt idx="10">
                  <c:v>84255.169415000055</c:v>
                </c:pt>
                <c:pt idx="11">
                  <c:v>71186.621954999995</c:v>
                </c:pt>
              </c:numCache>
            </c:numRef>
          </c:val>
        </c:ser>
        <c:ser>
          <c:idx val="2"/>
          <c:order val="2"/>
          <c:tx>
            <c:strRef>
              <c:f>Sheet1!$D$1</c:f>
              <c:strCache>
                <c:ptCount val="1"/>
                <c:pt idx="0">
                  <c:v>ICAP</c:v>
                </c:pt>
              </c:strCache>
            </c:strRef>
          </c:tx>
          <c:spPr>
            <a:solidFill>
              <a:schemeClr val="accent3">
                <a:lumMod val="75000"/>
              </a:schemeClr>
            </a:solidFill>
            <a:ln w="3175" cmpd="sng"/>
          </c:spPr>
          <c:invertIfNegative val="0"/>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Sheet1!$D$2:$D$13</c:f>
              <c:numCache>
                <c:formatCode>General</c:formatCode>
                <c:ptCount val="12"/>
                <c:pt idx="0">
                  <c:v>1598827.18804184</c:v>
                </c:pt>
                <c:pt idx="1">
                  <c:v>933173.56085774826</c:v>
                </c:pt>
                <c:pt idx="2">
                  <c:v>1228089.1638819401</c:v>
                </c:pt>
                <c:pt idx="3">
                  <c:v>1191840.3310223401</c:v>
                </c:pt>
                <c:pt idx="4">
                  <c:v>931944.69977700082</c:v>
                </c:pt>
                <c:pt idx="5">
                  <c:v>662250.27474395826</c:v>
                </c:pt>
                <c:pt idx="6">
                  <c:v>388872.92888880009</c:v>
                </c:pt>
                <c:pt idx="7">
                  <c:v>214937.5328331358</c:v>
                </c:pt>
                <c:pt idx="8">
                  <c:v>739816.82293443452</c:v>
                </c:pt>
                <c:pt idx="9">
                  <c:v>1122061.2477373199</c:v>
                </c:pt>
                <c:pt idx="10">
                  <c:v>809637.87649538706</c:v>
                </c:pt>
                <c:pt idx="11">
                  <c:v>1015190.93654239</c:v>
                </c:pt>
              </c:numCache>
            </c:numRef>
          </c:val>
        </c:ser>
        <c:ser>
          <c:idx val="3"/>
          <c:order val="3"/>
          <c:tx>
            <c:strRef>
              <c:f>Sheet1!$E$1</c:f>
              <c:strCache>
                <c:ptCount val="1"/>
                <c:pt idx="0">
                  <c:v>Tradition</c:v>
                </c:pt>
              </c:strCache>
            </c:strRef>
          </c:tx>
          <c:spPr>
            <a:solidFill>
              <a:srgbClr val="98A0B2"/>
            </a:solidFill>
            <a:ln w="3175" cmpd="sng"/>
          </c:spPr>
          <c:invertIfNegative val="0"/>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Sheet1!$E$2:$E$13</c:f>
              <c:numCache>
                <c:formatCode>General</c:formatCode>
                <c:ptCount val="12"/>
                <c:pt idx="0">
                  <c:v>171532.41846999989</c:v>
                </c:pt>
                <c:pt idx="1">
                  <c:v>239974.15178999989</c:v>
                </c:pt>
                <c:pt idx="2">
                  <c:v>191059.39649999989</c:v>
                </c:pt>
                <c:pt idx="3">
                  <c:v>178400.49411500001</c:v>
                </c:pt>
                <c:pt idx="4">
                  <c:v>169124.53263999999</c:v>
                </c:pt>
                <c:pt idx="5">
                  <c:v>138792.4762</c:v>
                </c:pt>
                <c:pt idx="6">
                  <c:v>109630.30267999999</c:v>
                </c:pt>
                <c:pt idx="7">
                  <c:v>150875.40623780989</c:v>
                </c:pt>
                <c:pt idx="8">
                  <c:v>133459.25451999999</c:v>
                </c:pt>
                <c:pt idx="9">
                  <c:v>119215.87855199999</c:v>
                </c:pt>
                <c:pt idx="10">
                  <c:v>124081.55091360011</c:v>
                </c:pt>
                <c:pt idx="11">
                  <c:v>152313.4766450001</c:v>
                </c:pt>
              </c:numCache>
            </c:numRef>
          </c:val>
        </c:ser>
        <c:ser>
          <c:idx val="4"/>
          <c:order val="4"/>
          <c:tx>
            <c:strRef>
              <c:f>Sheet1!$F$1</c:f>
              <c:strCache>
                <c:ptCount val="1"/>
                <c:pt idx="0">
                  <c:v>Tullett Prebon</c:v>
                </c:pt>
              </c:strCache>
            </c:strRef>
          </c:tx>
          <c:spPr>
            <a:solidFill>
              <a:srgbClr val="01378F"/>
            </a:solidFill>
            <a:ln w="3175" cmpd="sng"/>
          </c:spPr>
          <c:invertIfNegative val="0"/>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Sheet1!$F$2:$F$13</c:f>
              <c:numCache>
                <c:formatCode>General</c:formatCode>
                <c:ptCount val="12"/>
                <c:pt idx="0">
                  <c:v>280888.4853</c:v>
                </c:pt>
                <c:pt idx="1">
                  <c:v>359134.81375599961</c:v>
                </c:pt>
                <c:pt idx="2">
                  <c:v>531833.18418799958</c:v>
                </c:pt>
                <c:pt idx="3">
                  <c:v>602430.56521799963</c:v>
                </c:pt>
                <c:pt idx="4">
                  <c:v>422282.37616399972</c:v>
                </c:pt>
                <c:pt idx="5">
                  <c:v>288485.14124600019</c:v>
                </c:pt>
                <c:pt idx="6">
                  <c:v>147962.12372599999</c:v>
                </c:pt>
                <c:pt idx="7">
                  <c:v>666073.8912714998</c:v>
                </c:pt>
                <c:pt idx="8">
                  <c:v>264604.34362799983</c:v>
                </c:pt>
                <c:pt idx="9">
                  <c:v>256834.2884047</c:v>
                </c:pt>
                <c:pt idx="10">
                  <c:v>225741.12019340001</c:v>
                </c:pt>
                <c:pt idx="11">
                  <c:v>305875.81458880001</c:v>
                </c:pt>
              </c:numCache>
            </c:numRef>
          </c:val>
        </c:ser>
        <c:ser>
          <c:idx val="5"/>
          <c:order val="5"/>
          <c:tx>
            <c:strRef>
              <c:f>Sheet1!$G$1</c:f>
              <c:strCache>
                <c:ptCount val="1"/>
                <c:pt idx="0">
                  <c:v>TW</c:v>
                </c:pt>
              </c:strCache>
            </c:strRef>
          </c:tx>
          <c:spPr>
            <a:solidFill>
              <a:schemeClr val="accent3">
                <a:lumMod val="60000"/>
                <a:lumOff val="40000"/>
              </a:schemeClr>
            </a:solidFill>
            <a:ln w="3175" cmpd="sng"/>
          </c:spPr>
          <c:invertIfNegative val="0"/>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Sheet1!$G$2:$G$13</c:f>
              <c:numCache>
                <c:formatCode>General</c:formatCode>
                <c:ptCount val="12"/>
                <c:pt idx="0">
                  <c:v>8709.6387695600006</c:v>
                </c:pt>
                <c:pt idx="1">
                  <c:v>10004.65755</c:v>
                </c:pt>
                <c:pt idx="2">
                  <c:v>13425.592850000001</c:v>
                </c:pt>
                <c:pt idx="3">
                  <c:v>11772.88875</c:v>
                </c:pt>
                <c:pt idx="4">
                  <c:v>8837.48704</c:v>
                </c:pt>
                <c:pt idx="5">
                  <c:v>14080.86627</c:v>
                </c:pt>
                <c:pt idx="6">
                  <c:v>12673.94801</c:v>
                </c:pt>
                <c:pt idx="7">
                  <c:v>25662.659901350002</c:v>
                </c:pt>
                <c:pt idx="8">
                  <c:v>27762.877549900011</c:v>
                </c:pt>
                <c:pt idx="9">
                  <c:v>31023.669921299999</c:v>
                </c:pt>
                <c:pt idx="10">
                  <c:v>29757.7055138</c:v>
                </c:pt>
                <c:pt idx="11">
                  <c:v>48670.442108800002</c:v>
                </c:pt>
              </c:numCache>
            </c:numRef>
          </c:val>
        </c:ser>
        <c:ser>
          <c:idx val="6"/>
          <c:order val="6"/>
          <c:tx>
            <c:strRef>
              <c:f>Sheet1!$H$1</c:f>
              <c:strCache>
                <c:ptCount val="1"/>
                <c:pt idx="0">
                  <c:v>Other</c:v>
                </c:pt>
              </c:strCache>
            </c:strRef>
          </c:tx>
          <c:spPr>
            <a:solidFill>
              <a:srgbClr val="57A7A6"/>
            </a:solidFill>
            <a:ln w="3175" cmpd="sng"/>
          </c:spPr>
          <c:invertIfNegative val="0"/>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Sheet1!$H$2:$H$13</c:f>
              <c:numCache>
                <c:formatCode>General</c:formatCode>
                <c:ptCount val="12"/>
                <c:pt idx="0">
                  <c:v>13637.27972</c:v>
                </c:pt>
                <c:pt idx="1">
                  <c:v>19002.220649999999</c:v>
                </c:pt>
                <c:pt idx="2">
                  <c:v>13209.88</c:v>
                </c:pt>
                <c:pt idx="3">
                  <c:v>35159.184400000013</c:v>
                </c:pt>
                <c:pt idx="4">
                  <c:v>27055.1584</c:v>
                </c:pt>
                <c:pt idx="5">
                  <c:v>37033.300199999998</c:v>
                </c:pt>
                <c:pt idx="6">
                  <c:v>13212.77196</c:v>
                </c:pt>
                <c:pt idx="7">
                  <c:v>18294.990223381501</c:v>
                </c:pt>
                <c:pt idx="8">
                  <c:v>22994.4715152235</c:v>
                </c:pt>
                <c:pt idx="9">
                  <c:v>30650.62321161999</c:v>
                </c:pt>
                <c:pt idx="10">
                  <c:v>15264.14657148</c:v>
                </c:pt>
                <c:pt idx="11">
                  <c:v>18958.369758674999</c:v>
                </c:pt>
              </c:numCache>
            </c:numRef>
          </c:val>
        </c:ser>
        <c:dLbls>
          <c:showLegendKey val="0"/>
          <c:showVal val="0"/>
          <c:showCatName val="0"/>
          <c:showSerName val="0"/>
          <c:showPercent val="0"/>
          <c:showBubbleSize val="0"/>
        </c:dLbls>
        <c:gapWidth val="150"/>
        <c:overlap val="100"/>
        <c:axId val="42434560"/>
        <c:axId val="42436096"/>
      </c:barChart>
      <c:catAx>
        <c:axId val="42434560"/>
        <c:scaling>
          <c:orientation val="minMax"/>
        </c:scaling>
        <c:delete val="0"/>
        <c:axPos val="b"/>
        <c:numFmt formatCode="General" sourceLinked="1"/>
        <c:majorTickMark val="none"/>
        <c:minorTickMark val="none"/>
        <c:tickLblPos val="nextTo"/>
        <c:txPr>
          <a:bodyPr/>
          <a:lstStyle/>
          <a:p>
            <a:pPr>
              <a:defRPr sz="1400"/>
            </a:pPr>
            <a:endParaRPr lang="en-US"/>
          </a:p>
        </c:txPr>
        <c:crossAx val="42436096"/>
        <c:crosses val="autoZero"/>
        <c:auto val="1"/>
        <c:lblAlgn val="ctr"/>
        <c:lblOffset val="100"/>
        <c:noMultiLvlLbl val="0"/>
      </c:catAx>
      <c:valAx>
        <c:axId val="42436096"/>
        <c:scaling>
          <c:orientation val="minMax"/>
        </c:scaling>
        <c:delete val="0"/>
        <c:axPos val="l"/>
        <c:majorGridlines/>
        <c:numFmt formatCode="#,##0" sourceLinked="0"/>
        <c:majorTickMark val="none"/>
        <c:minorTickMark val="none"/>
        <c:tickLblPos val="nextTo"/>
        <c:crossAx val="42434560"/>
        <c:crosses val="autoZero"/>
        <c:crossBetween val="between"/>
        <c:dispUnits>
          <c:builtInUnit val="thousands"/>
        </c:dispUnits>
      </c:valAx>
    </c:plotArea>
    <c:legend>
      <c:legendPos val="b"/>
      <c:layout/>
      <c:overlay val="0"/>
      <c:txPr>
        <a:bodyPr/>
        <a:lstStyle/>
        <a:p>
          <a:pPr>
            <a:defRPr sz="11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9.5522239407573997E-2"/>
          <c:y val="4.0372425037779401E-2"/>
          <c:w val="0.88810871297337901"/>
          <c:h val="0.79380120098623996"/>
        </c:manualLayout>
      </c:layout>
      <c:barChart>
        <c:barDir val="col"/>
        <c:grouping val="stacked"/>
        <c:varyColors val="0"/>
        <c:ser>
          <c:idx val="0"/>
          <c:order val="0"/>
          <c:tx>
            <c:strRef>
              <c:f>Sheet1!$B$1</c:f>
              <c:strCache>
                <c:ptCount val="1"/>
                <c:pt idx="0">
                  <c:v>BGC</c:v>
                </c:pt>
              </c:strCache>
            </c:strRef>
          </c:tx>
          <c:spPr>
            <a:solidFill>
              <a:srgbClr val="02640E"/>
            </a:solidFill>
            <a:ln w="3175" cmpd="sng">
              <a:solidFill>
                <a:schemeClr val="accent1">
                  <a:lumMod val="50000"/>
                </a:schemeClr>
              </a:solidFill>
            </a:ln>
          </c:spPr>
          <c:invertIfNegative val="0"/>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Sheet1!$B$2:$B$13</c:f>
              <c:numCache>
                <c:formatCode>General</c:formatCode>
                <c:ptCount val="12"/>
                <c:pt idx="0">
                  <c:v>222855.05556299991</c:v>
                </c:pt>
                <c:pt idx="1">
                  <c:v>196974.50122500001</c:v>
                </c:pt>
                <c:pt idx="2">
                  <c:v>247160.49921149999</c:v>
                </c:pt>
                <c:pt idx="3">
                  <c:v>235144.87346949999</c:v>
                </c:pt>
                <c:pt idx="4">
                  <c:v>299106.83435000002</c:v>
                </c:pt>
                <c:pt idx="5">
                  <c:v>151236.79128</c:v>
                </c:pt>
                <c:pt idx="6">
                  <c:v>174503.45538000009</c:v>
                </c:pt>
                <c:pt idx="7">
                  <c:v>362718.09881785017</c:v>
                </c:pt>
                <c:pt idx="8">
                  <c:v>140712.66524278329</c:v>
                </c:pt>
                <c:pt idx="9">
                  <c:v>103149.93500850011</c:v>
                </c:pt>
                <c:pt idx="10">
                  <c:v>107281.23391598</c:v>
                </c:pt>
                <c:pt idx="11">
                  <c:v>121489.01764599991</c:v>
                </c:pt>
              </c:numCache>
            </c:numRef>
          </c:val>
        </c:ser>
        <c:ser>
          <c:idx val="1"/>
          <c:order val="1"/>
          <c:tx>
            <c:strRef>
              <c:f>Sheet1!$C$1</c:f>
              <c:strCache>
                <c:ptCount val="1"/>
                <c:pt idx="0">
                  <c:v>Bloomberg</c:v>
                </c:pt>
              </c:strCache>
            </c:strRef>
          </c:tx>
          <c:spPr>
            <a:solidFill>
              <a:srgbClr val="90FF5E"/>
            </a:solidFill>
            <a:ln w="3175" cmpd="sng"/>
          </c:spPr>
          <c:invertIfNegative val="0"/>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Sheet1!$C$2:$C$13</c:f>
              <c:numCache>
                <c:formatCode>General</c:formatCode>
                <c:ptCount val="12"/>
                <c:pt idx="0">
                  <c:v>50782.374000000003</c:v>
                </c:pt>
                <c:pt idx="1">
                  <c:v>45145.267</c:v>
                </c:pt>
                <c:pt idx="2">
                  <c:v>28721.320500000002</c:v>
                </c:pt>
                <c:pt idx="3">
                  <c:v>30642.433779999999</c:v>
                </c:pt>
                <c:pt idx="4">
                  <c:v>28024.166499999999</c:v>
                </c:pt>
                <c:pt idx="5">
                  <c:v>28951.342400000009</c:v>
                </c:pt>
                <c:pt idx="6">
                  <c:v>30256.292300000008</c:v>
                </c:pt>
                <c:pt idx="7">
                  <c:v>51810.492472500002</c:v>
                </c:pt>
                <c:pt idx="8">
                  <c:v>68569.755874999973</c:v>
                </c:pt>
                <c:pt idx="9">
                  <c:v>66259.319431199998</c:v>
                </c:pt>
                <c:pt idx="10">
                  <c:v>84255.169415000055</c:v>
                </c:pt>
                <c:pt idx="11">
                  <c:v>71186.621954999995</c:v>
                </c:pt>
              </c:numCache>
            </c:numRef>
          </c:val>
        </c:ser>
        <c:ser>
          <c:idx val="2"/>
          <c:order val="2"/>
          <c:tx>
            <c:strRef>
              <c:f>Sheet1!$D$1</c:f>
              <c:strCache>
                <c:ptCount val="1"/>
                <c:pt idx="0">
                  <c:v>GFI</c:v>
                </c:pt>
              </c:strCache>
            </c:strRef>
          </c:tx>
          <c:spPr>
            <a:solidFill>
              <a:srgbClr val="A6A6A6"/>
            </a:solidFill>
            <a:ln w="3175" cmpd="sng"/>
          </c:spPr>
          <c:invertIfNegative val="0"/>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Sheet1!$D$2:$D$13</c:f>
              <c:numCache>
                <c:formatCode>General</c:formatCode>
                <c:ptCount val="12"/>
                <c:pt idx="0">
                  <c:v>10085.766320000001</c:v>
                </c:pt>
                <c:pt idx="1">
                  <c:v>13567.92065</c:v>
                </c:pt>
                <c:pt idx="2">
                  <c:v>9365.68</c:v>
                </c:pt>
                <c:pt idx="3">
                  <c:v>28908.484400000001</c:v>
                </c:pt>
                <c:pt idx="4">
                  <c:v>18927.058400000009</c:v>
                </c:pt>
                <c:pt idx="5">
                  <c:v>31239.200199999999</c:v>
                </c:pt>
                <c:pt idx="6">
                  <c:v>7195.5719600000011</c:v>
                </c:pt>
                <c:pt idx="7">
                  <c:v>12209.100223381511</c:v>
                </c:pt>
                <c:pt idx="8">
                  <c:v>16564.567615223499</c:v>
                </c:pt>
                <c:pt idx="9">
                  <c:v>19610.068035619999</c:v>
                </c:pt>
                <c:pt idx="10">
                  <c:v>10007.106571480001</c:v>
                </c:pt>
                <c:pt idx="11">
                  <c:v>12575.450182675</c:v>
                </c:pt>
              </c:numCache>
            </c:numRef>
          </c:val>
        </c:ser>
        <c:ser>
          <c:idx val="3"/>
          <c:order val="3"/>
          <c:tx>
            <c:strRef>
              <c:f>Sheet1!$E$1</c:f>
              <c:strCache>
                <c:ptCount val="1"/>
                <c:pt idx="0">
                  <c:v>ICAP</c:v>
                </c:pt>
              </c:strCache>
            </c:strRef>
          </c:tx>
          <c:spPr>
            <a:solidFill>
              <a:srgbClr val="35B2E5"/>
            </a:solidFill>
            <a:ln w="3175" cmpd="sng"/>
          </c:spPr>
          <c:invertIfNegative val="0"/>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Sheet1!$E$2:$E$13</c:f>
              <c:numCache>
                <c:formatCode>General</c:formatCode>
                <c:ptCount val="12"/>
                <c:pt idx="0">
                  <c:v>164113.97804183851</c:v>
                </c:pt>
                <c:pt idx="1">
                  <c:v>163270.0628577483</c:v>
                </c:pt>
                <c:pt idx="2">
                  <c:v>193769.29388193481</c:v>
                </c:pt>
                <c:pt idx="3">
                  <c:v>313466.22102234018</c:v>
                </c:pt>
                <c:pt idx="4">
                  <c:v>168955.72977700099</c:v>
                </c:pt>
                <c:pt idx="5">
                  <c:v>101828.66474395859</c:v>
                </c:pt>
                <c:pt idx="6">
                  <c:v>191520.19888880011</c:v>
                </c:pt>
                <c:pt idx="7">
                  <c:v>167983.94223313589</c:v>
                </c:pt>
                <c:pt idx="8">
                  <c:v>186761.46918443471</c:v>
                </c:pt>
                <c:pt idx="9">
                  <c:v>158701.55733731869</c:v>
                </c:pt>
                <c:pt idx="10">
                  <c:v>198820.23223538711</c:v>
                </c:pt>
                <c:pt idx="11">
                  <c:v>222697.60844238981</c:v>
                </c:pt>
              </c:numCache>
            </c:numRef>
          </c:val>
        </c:ser>
        <c:ser>
          <c:idx val="4"/>
          <c:order val="4"/>
          <c:tx>
            <c:strRef>
              <c:f>Sheet1!$F$1</c:f>
              <c:strCache>
                <c:ptCount val="1"/>
                <c:pt idx="0">
                  <c:v>Tradition</c:v>
                </c:pt>
              </c:strCache>
            </c:strRef>
          </c:tx>
          <c:spPr>
            <a:solidFill>
              <a:srgbClr val="01378F"/>
            </a:solidFill>
            <a:ln w="3175" cmpd="sng"/>
          </c:spPr>
          <c:invertIfNegative val="0"/>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Sheet1!$F$2:$F$13</c:f>
              <c:numCache>
                <c:formatCode>General</c:formatCode>
                <c:ptCount val="12"/>
                <c:pt idx="0">
                  <c:v>171532.41846999989</c:v>
                </c:pt>
                <c:pt idx="1">
                  <c:v>239974.15178999989</c:v>
                </c:pt>
                <c:pt idx="2">
                  <c:v>191059.39649999989</c:v>
                </c:pt>
                <c:pt idx="3">
                  <c:v>178400.49411500001</c:v>
                </c:pt>
                <c:pt idx="4">
                  <c:v>169124.53263999999</c:v>
                </c:pt>
                <c:pt idx="5">
                  <c:v>138792.4762</c:v>
                </c:pt>
                <c:pt idx="6">
                  <c:v>109630.30267999999</c:v>
                </c:pt>
                <c:pt idx="7">
                  <c:v>150875.40623780989</c:v>
                </c:pt>
                <c:pt idx="8">
                  <c:v>130098.34952</c:v>
                </c:pt>
                <c:pt idx="9">
                  <c:v>110003.198552</c:v>
                </c:pt>
                <c:pt idx="10">
                  <c:v>119182.1109136</c:v>
                </c:pt>
                <c:pt idx="11">
                  <c:v>148444.8766450001</c:v>
                </c:pt>
              </c:numCache>
            </c:numRef>
          </c:val>
        </c:ser>
        <c:ser>
          <c:idx val="5"/>
          <c:order val="5"/>
          <c:tx>
            <c:strRef>
              <c:f>Sheet1!$G$1</c:f>
              <c:strCache>
                <c:ptCount val="1"/>
                <c:pt idx="0">
                  <c:v>Tullett Prebon</c:v>
                </c:pt>
              </c:strCache>
            </c:strRef>
          </c:tx>
          <c:spPr>
            <a:solidFill>
              <a:schemeClr val="accent3">
                <a:lumMod val="60000"/>
                <a:lumOff val="40000"/>
              </a:schemeClr>
            </a:solidFill>
            <a:ln w="3175" cmpd="sng"/>
          </c:spPr>
          <c:invertIfNegative val="0"/>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Sheet1!$G$2:$G$13</c:f>
              <c:numCache>
                <c:formatCode>General</c:formatCode>
                <c:ptCount val="12"/>
                <c:pt idx="0">
                  <c:v>161947.28529999999</c:v>
                </c:pt>
                <c:pt idx="1">
                  <c:v>192990.27375600001</c:v>
                </c:pt>
                <c:pt idx="2">
                  <c:v>167822.5341879999</c:v>
                </c:pt>
                <c:pt idx="3">
                  <c:v>170516.82521800001</c:v>
                </c:pt>
                <c:pt idx="4">
                  <c:v>179780.50616399979</c:v>
                </c:pt>
                <c:pt idx="5">
                  <c:v>125386.301246</c:v>
                </c:pt>
                <c:pt idx="6">
                  <c:v>93553.99372600003</c:v>
                </c:pt>
                <c:pt idx="7">
                  <c:v>136339.56707149991</c:v>
                </c:pt>
                <c:pt idx="8">
                  <c:v>160235.31032799979</c:v>
                </c:pt>
                <c:pt idx="9">
                  <c:v>140063.22501469991</c:v>
                </c:pt>
                <c:pt idx="10">
                  <c:v>130972.2691934</c:v>
                </c:pt>
                <c:pt idx="11">
                  <c:v>183809.90138879989</c:v>
                </c:pt>
              </c:numCache>
            </c:numRef>
          </c:val>
        </c:ser>
        <c:ser>
          <c:idx val="6"/>
          <c:order val="6"/>
          <c:tx>
            <c:strRef>
              <c:f>Sheet1!$H$1</c:f>
              <c:strCache>
                <c:ptCount val="1"/>
                <c:pt idx="0">
                  <c:v>TW</c:v>
                </c:pt>
              </c:strCache>
            </c:strRef>
          </c:tx>
          <c:spPr>
            <a:solidFill>
              <a:srgbClr val="A6D4A7"/>
            </a:solidFill>
            <a:ln w="3175" cmpd="sng"/>
          </c:spPr>
          <c:invertIfNegative val="0"/>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Sheet1!$H$2:$H$13</c:f>
              <c:numCache>
                <c:formatCode>General</c:formatCode>
                <c:ptCount val="12"/>
                <c:pt idx="0">
                  <c:v>8709.6387695600006</c:v>
                </c:pt>
                <c:pt idx="1">
                  <c:v>10004.65755</c:v>
                </c:pt>
                <c:pt idx="2">
                  <c:v>13425.592850000001</c:v>
                </c:pt>
                <c:pt idx="3">
                  <c:v>11772.88875</c:v>
                </c:pt>
                <c:pt idx="4">
                  <c:v>8837.48704</c:v>
                </c:pt>
                <c:pt idx="5">
                  <c:v>14080.86627</c:v>
                </c:pt>
                <c:pt idx="6">
                  <c:v>12673.94801</c:v>
                </c:pt>
                <c:pt idx="7">
                  <c:v>25662.659901350002</c:v>
                </c:pt>
                <c:pt idx="8">
                  <c:v>27762.877549900011</c:v>
                </c:pt>
                <c:pt idx="9">
                  <c:v>31023.669921299999</c:v>
                </c:pt>
                <c:pt idx="10">
                  <c:v>29757.7055138</c:v>
                </c:pt>
                <c:pt idx="11">
                  <c:v>48670.442108800002</c:v>
                </c:pt>
              </c:numCache>
            </c:numRef>
          </c:val>
        </c:ser>
        <c:ser>
          <c:idx val="7"/>
          <c:order val="7"/>
          <c:tx>
            <c:strRef>
              <c:f>Sheet1!$I$1</c:f>
              <c:strCache>
                <c:ptCount val="1"/>
                <c:pt idx="0">
                  <c:v>Other</c:v>
                </c:pt>
              </c:strCache>
            </c:strRef>
          </c:tx>
          <c:spPr>
            <a:solidFill>
              <a:srgbClr val="57A7A6"/>
            </a:solidFill>
          </c:spPr>
          <c:invertIfNegative val="0"/>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Sheet1!$I$2:$I$13</c:f>
              <c:numCache>
                <c:formatCode>General</c:formatCode>
                <c:ptCount val="12"/>
                <c:pt idx="0">
                  <c:v>3469.0133999999998</c:v>
                </c:pt>
                <c:pt idx="1">
                  <c:v>3444.3</c:v>
                </c:pt>
                <c:pt idx="2">
                  <c:v>3844.1999999999989</c:v>
                </c:pt>
                <c:pt idx="3">
                  <c:v>6250.7</c:v>
                </c:pt>
                <c:pt idx="4">
                  <c:v>5734.6</c:v>
                </c:pt>
                <c:pt idx="5">
                  <c:v>4268.6000000000004</c:v>
                </c:pt>
                <c:pt idx="6">
                  <c:v>4113.2</c:v>
                </c:pt>
                <c:pt idx="7">
                  <c:v>5993.8</c:v>
                </c:pt>
                <c:pt idx="8">
                  <c:v>3633.8139000000001</c:v>
                </c:pt>
                <c:pt idx="9">
                  <c:v>9499.920175999996</c:v>
                </c:pt>
                <c:pt idx="10">
                  <c:v>4584.7</c:v>
                </c:pt>
                <c:pt idx="11">
                  <c:v>4459.5695759999999</c:v>
                </c:pt>
              </c:numCache>
            </c:numRef>
          </c:val>
        </c:ser>
        <c:dLbls>
          <c:showLegendKey val="0"/>
          <c:showVal val="0"/>
          <c:showCatName val="0"/>
          <c:showSerName val="0"/>
          <c:showPercent val="0"/>
          <c:showBubbleSize val="0"/>
        </c:dLbls>
        <c:gapWidth val="150"/>
        <c:overlap val="100"/>
        <c:axId val="42513536"/>
        <c:axId val="42515072"/>
      </c:barChart>
      <c:catAx>
        <c:axId val="42513536"/>
        <c:scaling>
          <c:orientation val="minMax"/>
        </c:scaling>
        <c:delete val="0"/>
        <c:axPos val="b"/>
        <c:numFmt formatCode="General" sourceLinked="1"/>
        <c:majorTickMark val="none"/>
        <c:minorTickMark val="none"/>
        <c:tickLblPos val="nextTo"/>
        <c:txPr>
          <a:bodyPr/>
          <a:lstStyle/>
          <a:p>
            <a:pPr>
              <a:defRPr sz="1400"/>
            </a:pPr>
            <a:endParaRPr lang="en-US"/>
          </a:p>
        </c:txPr>
        <c:crossAx val="42515072"/>
        <c:crosses val="autoZero"/>
        <c:auto val="1"/>
        <c:lblAlgn val="ctr"/>
        <c:lblOffset val="100"/>
        <c:noMultiLvlLbl val="0"/>
      </c:catAx>
      <c:valAx>
        <c:axId val="42515072"/>
        <c:scaling>
          <c:orientation val="minMax"/>
          <c:max val="1000000"/>
        </c:scaling>
        <c:delete val="0"/>
        <c:axPos val="l"/>
        <c:majorGridlines/>
        <c:numFmt formatCode="#,##0" sourceLinked="0"/>
        <c:majorTickMark val="none"/>
        <c:minorTickMark val="none"/>
        <c:tickLblPos val="nextTo"/>
        <c:crossAx val="42513536"/>
        <c:crosses val="autoZero"/>
        <c:crossBetween val="between"/>
        <c:dispUnits>
          <c:builtInUnit val="thousands"/>
        </c:dispUnits>
      </c:valAx>
    </c:plotArea>
    <c:legend>
      <c:legendPos val="b"/>
      <c:layout>
        <c:manualLayout>
          <c:xMode val="edge"/>
          <c:yMode val="edge"/>
          <c:x val="0.14419080427446601"/>
          <c:y val="0.92617116042312897"/>
          <c:w val="0.75935707255343099"/>
          <c:h val="4.8576314324345803E-2"/>
        </c:manualLayout>
      </c:layout>
      <c:overlay val="0"/>
      <c:txPr>
        <a:bodyPr/>
        <a:lstStyle/>
        <a:p>
          <a:pPr>
            <a:defRPr sz="11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24-Mar</c:v>
                </c:pt>
              </c:strCache>
            </c:strRef>
          </c:tx>
          <c:dPt>
            <c:idx val="0"/>
            <c:bubble3D val="0"/>
            <c:spPr>
              <a:solidFill>
                <a:srgbClr val="02640E"/>
              </a:solidFill>
            </c:spPr>
          </c:dPt>
          <c:dPt>
            <c:idx val="1"/>
            <c:bubble3D val="0"/>
            <c:spPr>
              <a:solidFill>
                <a:srgbClr val="90FF5E"/>
              </a:solidFill>
            </c:spPr>
          </c:dPt>
          <c:dPt>
            <c:idx val="2"/>
            <c:bubble3D val="0"/>
            <c:spPr>
              <a:solidFill>
                <a:srgbClr val="A6A6A6"/>
              </a:solidFill>
            </c:spPr>
          </c:dPt>
          <c:dPt>
            <c:idx val="3"/>
            <c:bubble3D val="0"/>
            <c:spPr>
              <a:solidFill>
                <a:srgbClr val="35B2E5"/>
              </a:solidFill>
            </c:spPr>
          </c:dPt>
          <c:dPt>
            <c:idx val="4"/>
            <c:bubble3D val="0"/>
            <c:spPr>
              <a:solidFill>
                <a:srgbClr val="01378F"/>
              </a:solidFill>
            </c:spPr>
          </c:dPt>
          <c:dPt>
            <c:idx val="5"/>
            <c:bubble3D val="0"/>
            <c:spPr>
              <a:solidFill>
                <a:schemeClr val="accent3">
                  <a:lumMod val="60000"/>
                  <a:lumOff val="40000"/>
                </a:schemeClr>
              </a:solidFill>
            </c:spPr>
          </c:dPt>
          <c:dPt>
            <c:idx val="6"/>
            <c:bubble3D val="0"/>
            <c:spPr>
              <a:solidFill>
                <a:schemeClr val="accent4">
                  <a:lumMod val="60000"/>
                  <a:lumOff val="40000"/>
                </a:schemeClr>
              </a:solidFill>
            </c:spPr>
          </c:dPt>
          <c:dPt>
            <c:idx val="7"/>
            <c:bubble3D val="0"/>
            <c:spPr>
              <a:solidFill>
                <a:srgbClr val="57A7A6"/>
              </a:solidFill>
            </c:spPr>
          </c:dPt>
          <c:dLbls>
            <c:dLbl>
              <c:idx val="0"/>
              <c:layout>
                <c:manualLayout>
                  <c:x val="3.5670567220764102E-2"/>
                  <c:y val="1.51848346970578E-2"/>
                </c:manualLayout>
              </c:layout>
              <c:showLegendKey val="0"/>
              <c:showVal val="0"/>
              <c:showCatName val="1"/>
              <c:showSerName val="0"/>
              <c:showPercent val="1"/>
              <c:showBubbleSize val="0"/>
            </c:dLbl>
            <c:dLbl>
              <c:idx val="1"/>
              <c:layout>
                <c:manualLayout>
                  <c:x val="1.06350247885681E-2"/>
                  <c:y val="2.76597449649947E-3"/>
                </c:manualLayout>
              </c:layout>
              <c:showLegendKey val="0"/>
              <c:showVal val="0"/>
              <c:showCatName val="1"/>
              <c:showSerName val="0"/>
              <c:showPercent val="1"/>
              <c:showBubbleSize val="0"/>
            </c:dLbl>
            <c:dLbl>
              <c:idx val="3"/>
              <c:layout>
                <c:manualLayout>
                  <c:x val="3.71047195489453E-2"/>
                  <c:y val="-1.8446019112396499E-2"/>
                </c:manualLayout>
              </c:layout>
              <c:showLegendKey val="0"/>
              <c:showVal val="0"/>
              <c:showCatName val="1"/>
              <c:showSerName val="0"/>
              <c:showPercent val="1"/>
              <c:showBubbleSize val="0"/>
            </c:dLbl>
            <c:dLbl>
              <c:idx val="4"/>
              <c:layout>
                <c:manualLayout>
                  <c:x val="-4.4240873299928402E-2"/>
                  <c:y val="-4.5743185947910402E-2"/>
                </c:manualLayout>
              </c:layout>
              <c:showLegendKey val="0"/>
              <c:showVal val="0"/>
              <c:showCatName val="1"/>
              <c:showSerName val="0"/>
              <c:showPercent val="1"/>
              <c:showBubbleSize val="0"/>
            </c:dLbl>
            <c:dLbl>
              <c:idx val="5"/>
              <c:layout>
                <c:manualLayout>
                  <c:x val="-3.0097088558374601E-2"/>
                  <c:y val="1.1311449653732601E-2"/>
                </c:manualLayout>
              </c:layout>
              <c:showLegendKey val="0"/>
              <c:showVal val="0"/>
              <c:showCatName val="1"/>
              <c:showSerName val="0"/>
              <c:showPercent val="1"/>
              <c:showBubbleSize val="0"/>
            </c:dLbl>
            <c:dLbl>
              <c:idx val="6"/>
              <c:layout>
                <c:manualLayout>
                  <c:x val="-2.7681661320112801E-2"/>
                  <c:y val="1.46917813477285E-2"/>
                </c:manualLayout>
              </c:layout>
              <c:showLegendKey val="0"/>
              <c:showVal val="0"/>
              <c:showCatName val="1"/>
              <c:showSerName val="0"/>
              <c:showPercent val="1"/>
              <c:showBubbleSize val="0"/>
            </c:dLbl>
            <c:dLbl>
              <c:idx val="7"/>
              <c:layout>
                <c:manualLayout>
                  <c:x val="-2.7076285603188501E-2"/>
                  <c:y val="0"/>
                </c:manualLayout>
              </c:layout>
              <c:showLegendKey val="0"/>
              <c:showVal val="0"/>
              <c:showCatName val="1"/>
              <c:showSerName val="0"/>
              <c:showPercent val="1"/>
              <c:showBubbleSize val="0"/>
            </c:dLbl>
            <c:numFmt formatCode="0.0%" sourceLinked="0"/>
            <c:txPr>
              <a:bodyPr/>
              <a:lstStyle/>
              <a:p>
                <a:pPr>
                  <a:defRPr sz="1400"/>
                </a:pPr>
                <a:endParaRPr lang="en-US"/>
              </a:p>
            </c:txPr>
            <c:showLegendKey val="0"/>
            <c:showVal val="0"/>
            <c:showCatName val="1"/>
            <c:showSerName val="0"/>
            <c:showPercent val="1"/>
            <c:showBubbleSize val="0"/>
            <c:showLeaderLines val="1"/>
          </c:dLbls>
          <c:cat>
            <c:strRef>
              <c:f>Sheet1!$A$2:$A$9</c:f>
              <c:strCache>
                <c:ptCount val="8"/>
                <c:pt idx="0">
                  <c:v>BGC</c:v>
                </c:pt>
                <c:pt idx="1">
                  <c:v>Bloomberg</c:v>
                </c:pt>
                <c:pt idx="2">
                  <c:v>GFI</c:v>
                </c:pt>
                <c:pt idx="3">
                  <c:v>ICAP</c:v>
                </c:pt>
                <c:pt idx="4">
                  <c:v>Tradition</c:v>
                </c:pt>
                <c:pt idx="5">
                  <c:v>Tullett Prebon</c:v>
                </c:pt>
                <c:pt idx="6">
                  <c:v>TW</c:v>
                </c:pt>
                <c:pt idx="7">
                  <c:v>Other</c:v>
                </c:pt>
              </c:strCache>
            </c:strRef>
          </c:cat>
          <c:val>
            <c:numRef>
              <c:f>Sheet1!$B$2:$B$9</c:f>
              <c:numCache>
                <c:formatCode>General</c:formatCode>
                <c:ptCount val="8"/>
                <c:pt idx="0">
                  <c:v>121489.01764599991</c:v>
                </c:pt>
                <c:pt idx="1">
                  <c:v>71186.621954999995</c:v>
                </c:pt>
                <c:pt idx="2">
                  <c:v>12575.450182675</c:v>
                </c:pt>
                <c:pt idx="3">
                  <c:v>222697.60844238981</c:v>
                </c:pt>
                <c:pt idx="4">
                  <c:v>148444.8766450001</c:v>
                </c:pt>
                <c:pt idx="5">
                  <c:v>183809.90138879989</c:v>
                </c:pt>
                <c:pt idx="6">
                  <c:v>48670.44210879998</c:v>
                </c:pt>
                <c:pt idx="7">
                  <c:v>4459.5695759999999</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9.44061679790026E-2"/>
          <c:y val="3.8065429321334797E-2"/>
          <c:w val="0.85276633389576295"/>
          <c:h val="0.79129827521559803"/>
        </c:manualLayout>
      </c:layout>
      <c:areaChart>
        <c:grouping val="percentStacked"/>
        <c:varyColors val="0"/>
        <c:ser>
          <c:idx val="0"/>
          <c:order val="0"/>
          <c:tx>
            <c:strRef>
              <c:f>Sheet1!$B$1</c:f>
              <c:strCache>
                <c:ptCount val="1"/>
                <c:pt idx="0">
                  <c:v>BGC</c:v>
                </c:pt>
              </c:strCache>
            </c:strRef>
          </c:tx>
          <c:spPr>
            <a:solidFill>
              <a:srgbClr val="02640E"/>
            </a:solidFill>
            <a:ln w="3175" cmpd="sng"/>
          </c:spPr>
          <c:cat>
            <c:numRef>
              <c:f>Sheet1!$A$2:$A$13</c:f>
              <c:numCache>
                <c:formatCode>d\-mmm</c:formatCode>
                <c:ptCount val="12"/>
                <c:pt idx="0">
                  <c:v>41645</c:v>
                </c:pt>
                <c:pt idx="1">
                  <c:v>41652</c:v>
                </c:pt>
                <c:pt idx="2">
                  <c:v>41659</c:v>
                </c:pt>
                <c:pt idx="3">
                  <c:v>41666</c:v>
                </c:pt>
                <c:pt idx="4">
                  <c:v>41673</c:v>
                </c:pt>
                <c:pt idx="5">
                  <c:v>41680</c:v>
                </c:pt>
                <c:pt idx="6">
                  <c:v>41687</c:v>
                </c:pt>
                <c:pt idx="7">
                  <c:v>41694</c:v>
                </c:pt>
                <c:pt idx="8">
                  <c:v>41701</c:v>
                </c:pt>
                <c:pt idx="9">
                  <c:v>41708</c:v>
                </c:pt>
                <c:pt idx="10">
                  <c:v>41715</c:v>
                </c:pt>
                <c:pt idx="11">
                  <c:v>41722</c:v>
                </c:pt>
              </c:numCache>
            </c:numRef>
          </c:cat>
          <c:val>
            <c:numRef>
              <c:f>Sheet1!$B$2:$B$13</c:f>
              <c:numCache>
                <c:formatCode>General</c:formatCode>
                <c:ptCount val="12"/>
                <c:pt idx="0">
                  <c:v>222855.05559999999</c:v>
                </c:pt>
                <c:pt idx="1">
                  <c:v>196974.5012</c:v>
                </c:pt>
                <c:pt idx="2">
                  <c:v>247160.49919999999</c:v>
                </c:pt>
                <c:pt idx="3">
                  <c:v>235144.87349999999</c:v>
                </c:pt>
                <c:pt idx="4">
                  <c:v>299106.83439999999</c:v>
                </c:pt>
                <c:pt idx="5">
                  <c:v>151236.79130000001</c:v>
                </c:pt>
                <c:pt idx="6">
                  <c:v>174503.45540000001</c:v>
                </c:pt>
                <c:pt idx="7">
                  <c:v>362718.09879999992</c:v>
                </c:pt>
                <c:pt idx="8">
                  <c:v>140712.66519999999</c:v>
                </c:pt>
                <c:pt idx="9">
                  <c:v>103149.935</c:v>
                </c:pt>
                <c:pt idx="10">
                  <c:v>107281.23390000001</c:v>
                </c:pt>
                <c:pt idx="11">
                  <c:v>121489.01760000001</c:v>
                </c:pt>
              </c:numCache>
            </c:numRef>
          </c:val>
        </c:ser>
        <c:ser>
          <c:idx val="1"/>
          <c:order val="1"/>
          <c:tx>
            <c:strRef>
              <c:f>Sheet1!$C$1</c:f>
              <c:strCache>
                <c:ptCount val="1"/>
                <c:pt idx="0">
                  <c:v>Bloomberg</c:v>
                </c:pt>
              </c:strCache>
            </c:strRef>
          </c:tx>
          <c:spPr>
            <a:solidFill>
              <a:srgbClr val="90FF5E"/>
            </a:solidFill>
            <a:ln w="3175" cmpd="sng"/>
          </c:spPr>
          <c:cat>
            <c:numRef>
              <c:f>Sheet1!$A$2:$A$13</c:f>
              <c:numCache>
                <c:formatCode>d\-mmm</c:formatCode>
                <c:ptCount val="12"/>
                <c:pt idx="0">
                  <c:v>41645</c:v>
                </c:pt>
                <c:pt idx="1">
                  <c:v>41652</c:v>
                </c:pt>
                <c:pt idx="2">
                  <c:v>41659</c:v>
                </c:pt>
                <c:pt idx="3">
                  <c:v>41666</c:v>
                </c:pt>
                <c:pt idx="4">
                  <c:v>41673</c:v>
                </c:pt>
                <c:pt idx="5">
                  <c:v>41680</c:v>
                </c:pt>
                <c:pt idx="6">
                  <c:v>41687</c:v>
                </c:pt>
                <c:pt idx="7">
                  <c:v>41694</c:v>
                </c:pt>
                <c:pt idx="8">
                  <c:v>41701</c:v>
                </c:pt>
                <c:pt idx="9">
                  <c:v>41708</c:v>
                </c:pt>
                <c:pt idx="10">
                  <c:v>41715</c:v>
                </c:pt>
                <c:pt idx="11">
                  <c:v>41722</c:v>
                </c:pt>
              </c:numCache>
            </c:numRef>
          </c:cat>
          <c:val>
            <c:numRef>
              <c:f>Sheet1!$C$2:$C$13</c:f>
              <c:numCache>
                <c:formatCode>General</c:formatCode>
                <c:ptCount val="12"/>
                <c:pt idx="0">
                  <c:v>50782.374000000003</c:v>
                </c:pt>
                <c:pt idx="1">
                  <c:v>45145.267</c:v>
                </c:pt>
                <c:pt idx="2">
                  <c:v>28721.320500000002</c:v>
                </c:pt>
                <c:pt idx="3">
                  <c:v>30642.433779999999</c:v>
                </c:pt>
                <c:pt idx="4">
                  <c:v>28024.166499999999</c:v>
                </c:pt>
                <c:pt idx="5">
                  <c:v>28951.342400000001</c:v>
                </c:pt>
                <c:pt idx="6">
                  <c:v>30256.292300000001</c:v>
                </c:pt>
                <c:pt idx="7">
                  <c:v>51810.492469999997</c:v>
                </c:pt>
                <c:pt idx="8">
                  <c:v>68569.755879999968</c:v>
                </c:pt>
                <c:pt idx="9">
                  <c:v>66259.319430000003</c:v>
                </c:pt>
                <c:pt idx="10">
                  <c:v>84255.169420000006</c:v>
                </c:pt>
                <c:pt idx="11">
                  <c:v>71186.621960000004</c:v>
                </c:pt>
              </c:numCache>
            </c:numRef>
          </c:val>
        </c:ser>
        <c:ser>
          <c:idx val="2"/>
          <c:order val="2"/>
          <c:tx>
            <c:strRef>
              <c:f>Sheet1!$D$1</c:f>
              <c:strCache>
                <c:ptCount val="1"/>
                <c:pt idx="0">
                  <c:v>GFI</c:v>
                </c:pt>
              </c:strCache>
            </c:strRef>
          </c:tx>
          <c:spPr>
            <a:solidFill>
              <a:schemeClr val="bg2">
                <a:lumMod val="65000"/>
              </a:schemeClr>
            </a:solidFill>
          </c:spPr>
          <c:cat>
            <c:numRef>
              <c:f>Sheet1!$A$2:$A$13</c:f>
              <c:numCache>
                <c:formatCode>d\-mmm</c:formatCode>
                <c:ptCount val="12"/>
                <c:pt idx="0">
                  <c:v>41645</c:v>
                </c:pt>
                <c:pt idx="1">
                  <c:v>41652</c:v>
                </c:pt>
                <c:pt idx="2">
                  <c:v>41659</c:v>
                </c:pt>
                <c:pt idx="3">
                  <c:v>41666</c:v>
                </c:pt>
                <c:pt idx="4">
                  <c:v>41673</c:v>
                </c:pt>
                <c:pt idx="5">
                  <c:v>41680</c:v>
                </c:pt>
                <c:pt idx="6">
                  <c:v>41687</c:v>
                </c:pt>
                <c:pt idx="7">
                  <c:v>41694</c:v>
                </c:pt>
                <c:pt idx="8">
                  <c:v>41701</c:v>
                </c:pt>
                <c:pt idx="9">
                  <c:v>41708</c:v>
                </c:pt>
                <c:pt idx="10">
                  <c:v>41715</c:v>
                </c:pt>
                <c:pt idx="11">
                  <c:v>41722</c:v>
                </c:pt>
              </c:numCache>
            </c:numRef>
          </c:cat>
          <c:val>
            <c:numRef>
              <c:f>Sheet1!$D$2:$D$13</c:f>
              <c:numCache>
                <c:formatCode>General</c:formatCode>
                <c:ptCount val="12"/>
                <c:pt idx="0">
                  <c:v>10085.766320000001</c:v>
                </c:pt>
                <c:pt idx="1">
                  <c:v>13567.92065</c:v>
                </c:pt>
                <c:pt idx="2">
                  <c:v>9365.68</c:v>
                </c:pt>
                <c:pt idx="3">
                  <c:v>28908.484400000001</c:v>
                </c:pt>
                <c:pt idx="4">
                  <c:v>18927.058400000009</c:v>
                </c:pt>
                <c:pt idx="5">
                  <c:v>31239.200199999999</c:v>
                </c:pt>
                <c:pt idx="6">
                  <c:v>7195.5719600000002</c:v>
                </c:pt>
                <c:pt idx="7">
                  <c:v>12209.10022</c:v>
                </c:pt>
                <c:pt idx="8">
                  <c:v>16564.567620000009</c:v>
                </c:pt>
                <c:pt idx="9">
                  <c:v>19610.068039999998</c:v>
                </c:pt>
                <c:pt idx="10">
                  <c:v>10007.10657</c:v>
                </c:pt>
                <c:pt idx="11">
                  <c:v>12575.45018</c:v>
                </c:pt>
              </c:numCache>
            </c:numRef>
          </c:val>
        </c:ser>
        <c:ser>
          <c:idx val="3"/>
          <c:order val="3"/>
          <c:tx>
            <c:strRef>
              <c:f>Sheet1!$E$1</c:f>
              <c:strCache>
                <c:ptCount val="1"/>
                <c:pt idx="0">
                  <c:v>ICAP</c:v>
                </c:pt>
              </c:strCache>
            </c:strRef>
          </c:tx>
          <c:spPr>
            <a:solidFill>
              <a:srgbClr val="35B2E5"/>
            </a:solidFill>
            <a:ln w="3175" cmpd="sng"/>
          </c:spPr>
          <c:cat>
            <c:numRef>
              <c:f>Sheet1!$A$2:$A$13</c:f>
              <c:numCache>
                <c:formatCode>d\-mmm</c:formatCode>
                <c:ptCount val="12"/>
                <c:pt idx="0">
                  <c:v>41645</c:v>
                </c:pt>
                <c:pt idx="1">
                  <c:v>41652</c:v>
                </c:pt>
                <c:pt idx="2">
                  <c:v>41659</c:v>
                </c:pt>
                <c:pt idx="3">
                  <c:v>41666</c:v>
                </c:pt>
                <c:pt idx="4">
                  <c:v>41673</c:v>
                </c:pt>
                <c:pt idx="5">
                  <c:v>41680</c:v>
                </c:pt>
                <c:pt idx="6">
                  <c:v>41687</c:v>
                </c:pt>
                <c:pt idx="7">
                  <c:v>41694</c:v>
                </c:pt>
                <c:pt idx="8">
                  <c:v>41701</c:v>
                </c:pt>
                <c:pt idx="9">
                  <c:v>41708</c:v>
                </c:pt>
                <c:pt idx="10">
                  <c:v>41715</c:v>
                </c:pt>
                <c:pt idx="11">
                  <c:v>41722</c:v>
                </c:pt>
              </c:numCache>
            </c:numRef>
          </c:cat>
          <c:val>
            <c:numRef>
              <c:f>Sheet1!$E$2:$E$13</c:f>
              <c:numCache>
                <c:formatCode>General</c:formatCode>
                <c:ptCount val="12"/>
                <c:pt idx="0">
                  <c:v>164113.978</c:v>
                </c:pt>
                <c:pt idx="1">
                  <c:v>163270.06289999999</c:v>
                </c:pt>
                <c:pt idx="2">
                  <c:v>193769.29389999999</c:v>
                </c:pt>
                <c:pt idx="3">
                  <c:v>313466.22100000002</c:v>
                </c:pt>
                <c:pt idx="4">
                  <c:v>168955.7298</c:v>
                </c:pt>
                <c:pt idx="5">
                  <c:v>101828.66469999999</c:v>
                </c:pt>
                <c:pt idx="6">
                  <c:v>191520.19889999999</c:v>
                </c:pt>
                <c:pt idx="7">
                  <c:v>167983.94219999999</c:v>
                </c:pt>
                <c:pt idx="8">
                  <c:v>186761.46919999999</c:v>
                </c:pt>
                <c:pt idx="9">
                  <c:v>158701.55729999999</c:v>
                </c:pt>
                <c:pt idx="10">
                  <c:v>198820.2322</c:v>
                </c:pt>
                <c:pt idx="11">
                  <c:v>222697.6084</c:v>
                </c:pt>
              </c:numCache>
            </c:numRef>
          </c:val>
        </c:ser>
        <c:ser>
          <c:idx val="4"/>
          <c:order val="4"/>
          <c:tx>
            <c:strRef>
              <c:f>Sheet1!$F$1</c:f>
              <c:strCache>
                <c:ptCount val="1"/>
                <c:pt idx="0">
                  <c:v>Tradition</c:v>
                </c:pt>
              </c:strCache>
            </c:strRef>
          </c:tx>
          <c:spPr>
            <a:solidFill>
              <a:srgbClr val="01378F"/>
            </a:solidFill>
            <a:ln w="3175" cmpd="sng"/>
          </c:spPr>
          <c:cat>
            <c:numRef>
              <c:f>Sheet1!$A$2:$A$13</c:f>
              <c:numCache>
                <c:formatCode>d\-mmm</c:formatCode>
                <c:ptCount val="12"/>
                <c:pt idx="0">
                  <c:v>41645</c:v>
                </c:pt>
                <c:pt idx="1">
                  <c:v>41652</c:v>
                </c:pt>
                <c:pt idx="2">
                  <c:v>41659</c:v>
                </c:pt>
                <c:pt idx="3">
                  <c:v>41666</c:v>
                </c:pt>
                <c:pt idx="4">
                  <c:v>41673</c:v>
                </c:pt>
                <c:pt idx="5">
                  <c:v>41680</c:v>
                </c:pt>
                <c:pt idx="6">
                  <c:v>41687</c:v>
                </c:pt>
                <c:pt idx="7">
                  <c:v>41694</c:v>
                </c:pt>
                <c:pt idx="8">
                  <c:v>41701</c:v>
                </c:pt>
                <c:pt idx="9">
                  <c:v>41708</c:v>
                </c:pt>
                <c:pt idx="10">
                  <c:v>41715</c:v>
                </c:pt>
                <c:pt idx="11">
                  <c:v>41722</c:v>
                </c:pt>
              </c:numCache>
            </c:numRef>
          </c:cat>
          <c:val>
            <c:numRef>
              <c:f>Sheet1!$F$2:$F$13</c:f>
              <c:numCache>
                <c:formatCode>General</c:formatCode>
                <c:ptCount val="12"/>
                <c:pt idx="0">
                  <c:v>171532.4185</c:v>
                </c:pt>
                <c:pt idx="1">
                  <c:v>239974.15179999999</c:v>
                </c:pt>
                <c:pt idx="2">
                  <c:v>191059.3965</c:v>
                </c:pt>
                <c:pt idx="3">
                  <c:v>178400.49410000001</c:v>
                </c:pt>
                <c:pt idx="4">
                  <c:v>169124.53260000001</c:v>
                </c:pt>
                <c:pt idx="5">
                  <c:v>138792.4762</c:v>
                </c:pt>
                <c:pt idx="6">
                  <c:v>109630.3027</c:v>
                </c:pt>
                <c:pt idx="7">
                  <c:v>150875.4062</c:v>
                </c:pt>
                <c:pt idx="8">
                  <c:v>130098.3495</c:v>
                </c:pt>
                <c:pt idx="9">
                  <c:v>110003.1986</c:v>
                </c:pt>
                <c:pt idx="10">
                  <c:v>119182.1109</c:v>
                </c:pt>
                <c:pt idx="11">
                  <c:v>148444.87659999999</c:v>
                </c:pt>
              </c:numCache>
            </c:numRef>
          </c:val>
        </c:ser>
        <c:ser>
          <c:idx val="5"/>
          <c:order val="5"/>
          <c:tx>
            <c:strRef>
              <c:f>Sheet1!$G$1</c:f>
              <c:strCache>
                <c:ptCount val="1"/>
                <c:pt idx="0">
                  <c:v>Tullett Prebon</c:v>
                </c:pt>
              </c:strCache>
            </c:strRef>
          </c:tx>
          <c:spPr>
            <a:solidFill>
              <a:schemeClr val="accent3">
                <a:lumMod val="60000"/>
                <a:lumOff val="40000"/>
              </a:schemeClr>
            </a:solidFill>
            <a:ln w="3175" cmpd="sng">
              <a:solidFill>
                <a:schemeClr val="bg2"/>
              </a:solidFill>
            </a:ln>
          </c:spPr>
          <c:cat>
            <c:numRef>
              <c:f>Sheet1!$A$2:$A$13</c:f>
              <c:numCache>
                <c:formatCode>d\-mmm</c:formatCode>
                <c:ptCount val="12"/>
                <c:pt idx="0">
                  <c:v>41645</c:v>
                </c:pt>
                <c:pt idx="1">
                  <c:v>41652</c:v>
                </c:pt>
                <c:pt idx="2">
                  <c:v>41659</c:v>
                </c:pt>
                <c:pt idx="3">
                  <c:v>41666</c:v>
                </c:pt>
                <c:pt idx="4">
                  <c:v>41673</c:v>
                </c:pt>
                <c:pt idx="5">
                  <c:v>41680</c:v>
                </c:pt>
                <c:pt idx="6">
                  <c:v>41687</c:v>
                </c:pt>
                <c:pt idx="7">
                  <c:v>41694</c:v>
                </c:pt>
                <c:pt idx="8">
                  <c:v>41701</c:v>
                </c:pt>
                <c:pt idx="9">
                  <c:v>41708</c:v>
                </c:pt>
                <c:pt idx="10">
                  <c:v>41715</c:v>
                </c:pt>
                <c:pt idx="11">
                  <c:v>41722</c:v>
                </c:pt>
              </c:numCache>
            </c:numRef>
          </c:cat>
          <c:val>
            <c:numRef>
              <c:f>Sheet1!$G$2:$G$13</c:f>
              <c:numCache>
                <c:formatCode>General</c:formatCode>
                <c:ptCount val="12"/>
                <c:pt idx="0">
                  <c:v>161947.28529999999</c:v>
                </c:pt>
                <c:pt idx="1">
                  <c:v>192990.2738</c:v>
                </c:pt>
                <c:pt idx="2">
                  <c:v>167822.53419999999</c:v>
                </c:pt>
                <c:pt idx="3">
                  <c:v>170516.82519999999</c:v>
                </c:pt>
                <c:pt idx="4">
                  <c:v>179780.5062</c:v>
                </c:pt>
                <c:pt idx="5">
                  <c:v>125386.3012</c:v>
                </c:pt>
                <c:pt idx="6">
                  <c:v>93553.993729999973</c:v>
                </c:pt>
                <c:pt idx="7">
                  <c:v>136339.56709999999</c:v>
                </c:pt>
                <c:pt idx="8">
                  <c:v>160235.31030000001</c:v>
                </c:pt>
                <c:pt idx="9">
                  <c:v>140063.22500000001</c:v>
                </c:pt>
                <c:pt idx="10">
                  <c:v>130972.2692</c:v>
                </c:pt>
                <c:pt idx="11">
                  <c:v>183809.9014</c:v>
                </c:pt>
              </c:numCache>
            </c:numRef>
          </c:val>
        </c:ser>
        <c:ser>
          <c:idx val="6"/>
          <c:order val="6"/>
          <c:tx>
            <c:strRef>
              <c:f>Sheet1!$H$1</c:f>
              <c:strCache>
                <c:ptCount val="1"/>
                <c:pt idx="0">
                  <c:v>TW</c:v>
                </c:pt>
              </c:strCache>
            </c:strRef>
          </c:tx>
          <c:spPr>
            <a:solidFill>
              <a:srgbClr val="A6D4A7"/>
            </a:solidFill>
            <a:ln w="3175" cmpd="sng"/>
          </c:spPr>
          <c:cat>
            <c:numRef>
              <c:f>Sheet1!$A$2:$A$13</c:f>
              <c:numCache>
                <c:formatCode>d\-mmm</c:formatCode>
                <c:ptCount val="12"/>
                <c:pt idx="0">
                  <c:v>41645</c:v>
                </c:pt>
                <c:pt idx="1">
                  <c:v>41652</c:v>
                </c:pt>
                <c:pt idx="2">
                  <c:v>41659</c:v>
                </c:pt>
                <c:pt idx="3">
                  <c:v>41666</c:v>
                </c:pt>
                <c:pt idx="4">
                  <c:v>41673</c:v>
                </c:pt>
                <c:pt idx="5">
                  <c:v>41680</c:v>
                </c:pt>
                <c:pt idx="6">
                  <c:v>41687</c:v>
                </c:pt>
                <c:pt idx="7">
                  <c:v>41694</c:v>
                </c:pt>
                <c:pt idx="8">
                  <c:v>41701</c:v>
                </c:pt>
                <c:pt idx="9">
                  <c:v>41708</c:v>
                </c:pt>
                <c:pt idx="10">
                  <c:v>41715</c:v>
                </c:pt>
                <c:pt idx="11">
                  <c:v>41722</c:v>
                </c:pt>
              </c:numCache>
            </c:numRef>
          </c:cat>
          <c:val>
            <c:numRef>
              <c:f>Sheet1!$H$2:$H$13</c:f>
              <c:numCache>
                <c:formatCode>General</c:formatCode>
                <c:ptCount val="12"/>
                <c:pt idx="0">
                  <c:v>8709.6387699999996</c:v>
                </c:pt>
                <c:pt idx="1">
                  <c:v>10004.65755</c:v>
                </c:pt>
                <c:pt idx="2">
                  <c:v>13425.592850000001</c:v>
                </c:pt>
                <c:pt idx="3">
                  <c:v>11772.88875</c:v>
                </c:pt>
                <c:pt idx="4">
                  <c:v>8837.48704</c:v>
                </c:pt>
                <c:pt idx="5">
                  <c:v>14080.86627</c:v>
                </c:pt>
                <c:pt idx="6">
                  <c:v>12673.94801</c:v>
                </c:pt>
                <c:pt idx="7">
                  <c:v>25662.659899999999</c:v>
                </c:pt>
                <c:pt idx="8">
                  <c:v>27762.877550000001</c:v>
                </c:pt>
                <c:pt idx="9">
                  <c:v>31023.66992</c:v>
                </c:pt>
                <c:pt idx="10">
                  <c:v>29757.70551</c:v>
                </c:pt>
                <c:pt idx="11">
                  <c:v>48670.442110000011</c:v>
                </c:pt>
              </c:numCache>
            </c:numRef>
          </c:val>
        </c:ser>
        <c:ser>
          <c:idx val="7"/>
          <c:order val="7"/>
          <c:tx>
            <c:strRef>
              <c:f>Sheet1!$I$1</c:f>
              <c:strCache>
                <c:ptCount val="1"/>
                <c:pt idx="0">
                  <c:v>Other</c:v>
                </c:pt>
              </c:strCache>
            </c:strRef>
          </c:tx>
          <c:spPr>
            <a:solidFill>
              <a:srgbClr val="57A7A6"/>
            </a:solidFill>
            <a:ln w="3175" cmpd="sng"/>
          </c:spPr>
          <c:cat>
            <c:numRef>
              <c:f>Sheet1!$A$2:$A$13</c:f>
              <c:numCache>
                <c:formatCode>d\-mmm</c:formatCode>
                <c:ptCount val="12"/>
                <c:pt idx="0">
                  <c:v>41645</c:v>
                </c:pt>
                <c:pt idx="1">
                  <c:v>41652</c:v>
                </c:pt>
                <c:pt idx="2">
                  <c:v>41659</c:v>
                </c:pt>
                <c:pt idx="3">
                  <c:v>41666</c:v>
                </c:pt>
                <c:pt idx="4">
                  <c:v>41673</c:v>
                </c:pt>
                <c:pt idx="5">
                  <c:v>41680</c:v>
                </c:pt>
                <c:pt idx="6">
                  <c:v>41687</c:v>
                </c:pt>
                <c:pt idx="7">
                  <c:v>41694</c:v>
                </c:pt>
                <c:pt idx="8">
                  <c:v>41701</c:v>
                </c:pt>
                <c:pt idx="9">
                  <c:v>41708</c:v>
                </c:pt>
                <c:pt idx="10">
                  <c:v>41715</c:v>
                </c:pt>
                <c:pt idx="11">
                  <c:v>41722</c:v>
                </c:pt>
              </c:numCache>
            </c:numRef>
          </c:cat>
          <c:val>
            <c:numRef>
              <c:f>Sheet1!$I$2:$I$13</c:f>
              <c:numCache>
                <c:formatCode>General</c:formatCode>
                <c:ptCount val="12"/>
                <c:pt idx="0">
                  <c:v>3469.0133999999998</c:v>
                </c:pt>
                <c:pt idx="1">
                  <c:v>3444.3</c:v>
                </c:pt>
                <c:pt idx="2">
                  <c:v>3844.2</c:v>
                </c:pt>
                <c:pt idx="3">
                  <c:v>6250.7</c:v>
                </c:pt>
                <c:pt idx="4">
                  <c:v>5734.6</c:v>
                </c:pt>
                <c:pt idx="5">
                  <c:v>4268.6000000000004</c:v>
                </c:pt>
                <c:pt idx="6">
                  <c:v>4113.2</c:v>
                </c:pt>
                <c:pt idx="7">
                  <c:v>5993.8</c:v>
                </c:pt>
                <c:pt idx="8">
                  <c:v>3633.8139000000001</c:v>
                </c:pt>
                <c:pt idx="9">
                  <c:v>9499.920175999996</c:v>
                </c:pt>
                <c:pt idx="10">
                  <c:v>4584.7</c:v>
                </c:pt>
                <c:pt idx="11">
                  <c:v>4459.5695759999999</c:v>
                </c:pt>
              </c:numCache>
            </c:numRef>
          </c:val>
        </c:ser>
        <c:dLbls>
          <c:showLegendKey val="0"/>
          <c:showVal val="0"/>
          <c:showCatName val="0"/>
          <c:showSerName val="0"/>
          <c:showPercent val="0"/>
          <c:showBubbleSize val="0"/>
        </c:dLbls>
        <c:axId val="47739264"/>
        <c:axId val="47740800"/>
      </c:areaChart>
      <c:dateAx>
        <c:axId val="47739264"/>
        <c:scaling>
          <c:orientation val="minMax"/>
        </c:scaling>
        <c:delete val="0"/>
        <c:axPos val="b"/>
        <c:numFmt formatCode="d\-mmm" sourceLinked="1"/>
        <c:majorTickMark val="none"/>
        <c:minorTickMark val="none"/>
        <c:tickLblPos val="nextTo"/>
        <c:txPr>
          <a:bodyPr/>
          <a:lstStyle/>
          <a:p>
            <a:pPr>
              <a:defRPr sz="1400"/>
            </a:pPr>
            <a:endParaRPr lang="en-US"/>
          </a:p>
        </c:txPr>
        <c:crossAx val="47740800"/>
        <c:crosses val="autoZero"/>
        <c:auto val="1"/>
        <c:lblOffset val="100"/>
        <c:baseTimeUnit val="days"/>
      </c:dateAx>
      <c:valAx>
        <c:axId val="47740800"/>
        <c:scaling>
          <c:orientation val="minMax"/>
        </c:scaling>
        <c:delete val="0"/>
        <c:axPos val="l"/>
        <c:majorGridlines/>
        <c:numFmt formatCode="0%" sourceLinked="1"/>
        <c:majorTickMark val="none"/>
        <c:minorTickMark val="none"/>
        <c:tickLblPos val="nextTo"/>
        <c:crossAx val="47739264"/>
        <c:crosses val="autoZero"/>
        <c:crossBetween val="midCat"/>
      </c:valAx>
    </c:plotArea>
    <c:legend>
      <c:legendPos val="b"/>
      <c:layout>
        <c:manualLayout>
          <c:xMode val="edge"/>
          <c:yMode val="edge"/>
          <c:x val="4.3115977690288701E-2"/>
          <c:y val="0.91357461567304099"/>
          <c:w val="0.91306172665916796"/>
          <c:h val="7.32675290588677E-2"/>
        </c:manualLayout>
      </c:layout>
      <c:overlay val="0"/>
      <c:txPr>
        <a:bodyPr/>
        <a:lstStyle/>
        <a:p>
          <a:pPr>
            <a:defRPr sz="11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stacked"/>
        <c:varyColors val="0"/>
        <c:ser>
          <c:idx val="0"/>
          <c:order val="0"/>
          <c:tx>
            <c:strRef>
              <c:f>Sheet1!$B$1</c:f>
              <c:strCache>
                <c:ptCount val="1"/>
                <c:pt idx="0">
                  <c:v>Sum of Adjusted Volume</c:v>
                </c:pt>
              </c:strCache>
            </c:strRef>
          </c:tx>
          <c:spPr>
            <a:solidFill>
              <a:srgbClr val="3366FF"/>
            </a:solidFill>
          </c:spPr>
          <c:invertIfNegative val="0"/>
          <c:dPt>
            <c:idx val="0"/>
            <c:invertIfNegative val="0"/>
            <c:bubble3D val="0"/>
            <c:spPr>
              <a:solidFill>
                <a:srgbClr val="008000"/>
              </a:solidFill>
            </c:spPr>
          </c:dPt>
          <c:dPt>
            <c:idx val="1"/>
            <c:invertIfNegative val="0"/>
            <c:bubble3D val="0"/>
            <c:spPr>
              <a:solidFill>
                <a:srgbClr val="008000"/>
              </a:solidFill>
            </c:spPr>
          </c:dPt>
          <c:dPt>
            <c:idx val="2"/>
            <c:invertIfNegative val="0"/>
            <c:bubble3D val="0"/>
            <c:spPr>
              <a:solidFill>
                <a:srgbClr val="008000"/>
              </a:solidFill>
            </c:spPr>
          </c:dPt>
          <c:dPt>
            <c:idx val="3"/>
            <c:invertIfNegative val="0"/>
            <c:bubble3D val="0"/>
            <c:spPr>
              <a:solidFill>
                <a:srgbClr val="008000"/>
              </a:solidFill>
            </c:spPr>
          </c:dPt>
          <c:dPt>
            <c:idx val="4"/>
            <c:invertIfNegative val="0"/>
            <c:bubble3D val="0"/>
            <c:spPr>
              <a:solidFill>
                <a:srgbClr val="008000"/>
              </a:solidFill>
            </c:spPr>
          </c:dPt>
          <c:dPt>
            <c:idx val="5"/>
            <c:invertIfNegative val="0"/>
            <c:bubble3D val="0"/>
            <c:spPr>
              <a:solidFill>
                <a:srgbClr val="008000"/>
              </a:solidFill>
            </c:spPr>
          </c:dPt>
          <c:dPt>
            <c:idx val="6"/>
            <c:invertIfNegative val="0"/>
            <c:bubble3D val="0"/>
            <c:spPr>
              <a:solidFill>
                <a:srgbClr val="008000"/>
              </a:solidFill>
            </c:spPr>
          </c:dPt>
          <c:dPt>
            <c:idx val="7"/>
            <c:invertIfNegative val="0"/>
            <c:bubble3D val="0"/>
            <c:spPr>
              <a:solidFill>
                <a:srgbClr val="008000"/>
              </a:solidFill>
            </c:spPr>
          </c:dPt>
          <c:dPt>
            <c:idx val="8"/>
            <c:invertIfNegative val="0"/>
            <c:bubble3D val="0"/>
            <c:spPr>
              <a:solidFill>
                <a:srgbClr val="008000"/>
              </a:solidFill>
            </c:spPr>
          </c:dPt>
          <c:dPt>
            <c:idx val="9"/>
            <c:invertIfNegative val="0"/>
            <c:bubble3D val="0"/>
            <c:spPr>
              <a:solidFill>
                <a:srgbClr val="008000"/>
              </a:solidFill>
            </c:spPr>
          </c:dPt>
          <c:dPt>
            <c:idx val="10"/>
            <c:invertIfNegative val="0"/>
            <c:bubble3D val="0"/>
            <c:spPr>
              <a:solidFill>
                <a:srgbClr val="008000"/>
              </a:solidFill>
            </c:spPr>
          </c:dPt>
          <c:dPt>
            <c:idx val="11"/>
            <c:invertIfNegative val="0"/>
            <c:bubble3D val="0"/>
            <c:spPr>
              <a:solidFill>
                <a:srgbClr val="008000"/>
              </a:solidFill>
            </c:spPr>
          </c:dPt>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Sheet1!$B$2:$B$13</c:f>
              <c:numCache>
                <c:formatCode>General</c:formatCode>
                <c:ptCount val="12"/>
                <c:pt idx="0">
                  <c:v>48280.405375000002</c:v>
                </c:pt>
                <c:pt idx="1">
                  <c:v>38873.9</c:v>
                </c:pt>
                <c:pt idx="2">
                  <c:v>67628.894165000005</c:v>
                </c:pt>
                <c:pt idx="3">
                  <c:v>127771.42578200001</c:v>
                </c:pt>
                <c:pt idx="4">
                  <c:v>94311.296795949951</c:v>
                </c:pt>
                <c:pt idx="5">
                  <c:v>60049.139556000002</c:v>
                </c:pt>
                <c:pt idx="6">
                  <c:v>46118.5795</c:v>
                </c:pt>
                <c:pt idx="7">
                  <c:v>86490.880276999989</c:v>
                </c:pt>
                <c:pt idx="8">
                  <c:v>128674.74731390001</c:v>
                </c:pt>
                <c:pt idx="9">
                  <c:v>158034.53765709989</c:v>
                </c:pt>
                <c:pt idx="10">
                  <c:v>187208.68775412999</c:v>
                </c:pt>
                <c:pt idx="11">
                  <c:v>124937.3761213</c:v>
                </c:pt>
              </c:numCache>
            </c:numRef>
          </c:val>
        </c:ser>
        <c:dLbls>
          <c:showLegendKey val="0"/>
          <c:showVal val="0"/>
          <c:showCatName val="0"/>
          <c:showSerName val="0"/>
          <c:showPercent val="0"/>
          <c:showBubbleSize val="0"/>
        </c:dLbls>
        <c:gapWidth val="150"/>
        <c:overlap val="100"/>
        <c:axId val="47812992"/>
        <c:axId val="47814528"/>
      </c:barChart>
      <c:catAx>
        <c:axId val="47812992"/>
        <c:scaling>
          <c:orientation val="minMax"/>
        </c:scaling>
        <c:delete val="0"/>
        <c:axPos val="b"/>
        <c:majorTickMark val="out"/>
        <c:minorTickMark val="none"/>
        <c:tickLblPos val="nextTo"/>
        <c:txPr>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en-US"/>
          </a:p>
        </c:txPr>
        <c:crossAx val="47814528"/>
        <c:crosses val="autoZero"/>
        <c:auto val="1"/>
        <c:lblAlgn val="ctr"/>
        <c:lblOffset val="100"/>
        <c:noMultiLvlLbl val="0"/>
      </c:catAx>
      <c:valAx>
        <c:axId val="47814528"/>
        <c:scaling>
          <c:orientation val="minMax"/>
        </c:scaling>
        <c:delete val="0"/>
        <c:axPos val="l"/>
        <c:majorGridlines/>
        <c:numFmt formatCode="General" sourceLinked="1"/>
        <c:majorTickMark val="out"/>
        <c:minorTickMark val="none"/>
        <c:tickLblPos val="nextTo"/>
        <c:crossAx val="47812992"/>
        <c:crosses val="autoZero"/>
        <c:crossBetween val="between"/>
        <c:dispUnits>
          <c:builtInUnit val="thousands"/>
        </c:dispUnits>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8.09022309711286E-2"/>
          <c:y val="4.4086961556275998E-2"/>
          <c:w val="0.90291502624671904"/>
          <c:h val="0.82416840358190502"/>
        </c:manualLayout>
      </c:layout>
      <c:barChart>
        <c:barDir val="col"/>
        <c:grouping val="stacked"/>
        <c:varyColors val="0"/>
        <c:ser>
          <c:idx val="0"/>
          <c:order val="0"/>
          <c:tx>
            <c:strRef>
              <c:f>Sheet1!$B$1</c:f>
              <c:strCache>
                <c:ptCount val="1"/>
                <c:pt idx="0">
                  <c:v>Bloomberg</c:v>
                </c:pt>
              </c:strCache>
            </c:strRef>
          </c:tx>
          <c:spPr>
            <a:solidFill>
              <a:srgbClr val="94DC4B"/>
            </a:solidFill>
          </c:spPr>
          <c:invertIfNegative val="0"/>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Sheet1!$B$2:$B$13</c:f>
              <c:numCache>
                <c:formatCode>General</c:formatCode>
                <c:ptCount val="12"/>
                <c:pt idx="0">
                  <c:v>31615.683379999991</c:v>
                </c:pt>
                <c:pt idx="1">
                  <c:v>26028.9</c:v>
                </c:pt>
                <c:pt idx="2">
                  <c:v>51575.044170000001</c:v>
                </c:pt>
                <c:pt idx="3">
                  <c:v>95548.391030000013</c:v>
                </c:pt>
                <c:pt idx="4">
                  <c:v>65650.107500000013</c:v>
                </c:pt>
                <c:pt idx="5">
                  <c:v>37680.317999999999</c:v>
                </c:pt>
                <c:pt idx="6">
                  <c:v>25896.75</c:v>
                </c:pt>
                <c:pt idx="7">
                  <c:v>57827.65683</c:v>
                </c:pt>
                <c:pt idx="8">
                  <c:v>96465.518469999995</c:v>
                </c:pt>
                <c:pt idx="9">
                  <c:v>113399.9513</c:v>
                </c:pt>
                <c:pt idx="10">
                  <c:v>139112.7935</c:v>
                </c:pt>
                <c:pt idx="11">
                  <c:v>88291.296549999955</c:v>
                </c:pt>
              </c:numCache>
            </c:numRef>
          </c:val>
        </c:ser>
        <c:ser>
          <c:idx val="1"/>
          <c:order val="1"/>
          <c:tx>
            <c:strRef>
              <c:f>Sheet1!$C$1</c:f>
              <c:strCache>
                <c:ptCount val="1"/>
                <c:pt idx="0">
                  <c:v>GFI</c:v>
                </c:pt>
              </c:strCache>
            </c:strRef>
          </c:tx>
          <c:spPr>
            <a:solidFill>
              <a:schemeClr val="accent1">
                <a:lumMod val="40000"/>
                <a:lumOff val="60000"/>
              </a:schemeClr>
            </a:solidFill>
            <a:ln w="3175" cmpd="sng"/>
          </c:spPr>
          <c:invertIfNegative val="0"/>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Sheet1!$C$2:$C$13</c:f>
              <c:numCache>
                <c:formatCode>General</c:formatCode>
                <c:ptCount val="12"/>
                <c:pt idx="0">
                  <c:v>8895.0749999999953</c:v>
                </c:pt>
                <c:pt idx="1">
                  <c:v>7254.5</c:v>
                </c:pt>
                <c:pt idx="2">
                  <c:v>7823.25</c:v>
                </c:pt>
                <c:pt idx="3">
                  <c:v>16852.650000000001</c:v>
                </c:pt>
                <c:pt idx="4">
                  <c:v>11784.65</c:v>
                </c:pt>
                <c:pt idx="5">
                  <c:v>10552</c:v>
                </c:pt>
                <c:pt idx="6">
                  <c:v>7270.84</c:v>
                </c:pt>
                <c:pt idx="7">
                  <c:v>3354.8793000000001</c:v>
                </c:pt>
                <c:pt idx="8">
                  <c:v>6149.1078750000006</c:v>
                </c:pt>
                <c:pt idx="9">
                  <c:v>12422.949000000001</c:v>
                </c:pt>
                <c:pt idx="10">
                  <c:v>11922.7601</c:v>
                </c:pt>
                <c:pt idx="11">
                  <c:v>9719.1191999999955</c:v>
                </c:pt>
              </c:numCache>
            </c:numRef>
          </c:val>
        </c:ser>
        <c:ser>
          <c:idx val="2"/>
          <c:order val="2"/>
          <c:tx>
            <c:strRef>
              <c:f>Sheet1!$D$1</c:f>
              <c:strCache>
                <c:ptCount val="1"/>
                <c:pt idx="0">
                  <c:v>TW</c:v>
                </c:pt>
              </c:strCache>
            </c:strRef>
          </c:tx>
          <c:spPr>
            <a:solidFill>
              <a:srgbClr val="FFE550"/>
            </a:solidFill>
          </c:spPr>
          <c:invertIfNegative val="0"/>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Sheet1!$D$2:$D$13</c:f>
              <c:numCache>
                <c:formatCode>General</c:formatCode>
                <c:ptCount val="12"/>
                <c:pt idx="0">
                  <c:v>102</c:v>
                </c:pt>
                <c:pt idx="1">
                  <c:v>4</c:v>
                </c:pt>
                <c:pt idx="2">
                  <c:v>184.75</c:v>
                </c:pt>
                <c:pt idx="3">
                  <c:v>378.7</c:v>
                </c:pt>
                <c:pt idx="4">
                  <c:v>223.84</c:v>
                </c:pt>
                <c:pt idx="5">
                  <c:v>140.54</c:v>
                </c:pt>
                <c:pt idx="6">
                  <c:v>1492.0395000000001</c:v>
                </c:pt>
                <c:pt idx="7">
                  <c:v>6987.6990520000008</c:v>
                </c:pt>
                <c:pt idx="8">
                  <c:v>10078.134470000001</c:v>
                </c:pt>
                <c:pt idx="9">
                  <c:v>17521.659319999992</c:v>
                </c:pt>
                <c:pt idx="10">
                  <c:v>16712.175620000002</c:v>
                </c:pt>
                <c:pt idx="11">
                  <c:v>9028.3053739999923</c:v>
                </c:pt>
              </c:numCache>
            </c:numRef>
          </c:val>
        </c:ser>
        <c:ser>
          <c:idx val="3"/>
          <c:order val="3"/>
          <c:tx>
            <c:strRef>
              <c:f>Sheet1!$E$1</c:f>
              <c:strCache>
                <c:ptCount val="1"/>
                <c:pt idx="0">
                  <c:v>Other</c:v>
                </c:pt>
              </c:strCache>
            </c:strRef>
          </c:tx>
          <c:spPr>
            <a:solidFill>
              <a:schemeClr val="tx1">
                <a:lumMod val="65000"/>
                <a:lumOff val="35000"/>
              </a:schemeClr>
            </a:solidFill>
            <a:ln w="3175" cmpd="sng"/>
          </c:spPr>
          <c:invertIfNegative val="0"/>
          <c:cat>
            <c:strRef>
              <c:f>Sheet1!$A$2:$A$13</c:f>
              <c:strCache>
                <c:ptCount val="12"/>
                <c:pt idx="0">
                  <c:v>6 Jan</c:v>
                </c:pt>
                <c:pt idx="1">
                  <c:v>13 Jan</c:v>
                </c:pt>
                <c:pt idx="2">
                  <c:v>20 Jan</c:v>
                </c:pt>
                <c:pt idx="3">
                  <c:v>27 Jan</c:v>
                </c:pt>
                <c:pt idx="4">
                  <c:v>3 Feb</c:v>
                </c:pt>
                <c:pt idx="5">
                  <c:v>10 Feb</c:v>
                </c:pt>
                <c:pt idx="6">
                  <c:v>17 Feb</c:v>
                </c:pt>
                <c:pt idx="7">
                  <c:v>24 Feb</c:v>
                </c:pt>
                <c:pt idx="8">
                  <c:v>3 Mar</c:v>
                </c:pt>
                <c:pt idx="9">
                  <c:v>10 Mar</c:v>
                </c:pt>
                <c:pt idx="10">
                  <c:v>17 Mar</c:v>
                </c:pt>
                <c:pt idx="11">
                  <c:v>24 Mar</c:v>
                </c:pt>
              </c:strCache>
            </c:strRef>
          </c:cat>
          <c:val>
            <c:numRef>
              <c:f>Sheet1!$E$2:$E$13</c:f>
              <c:numCache>
                <c:formatCode>General</c:formatCode>
                <c:ptCount val="12"/>
                <c:pt idx="0">
                  <c:v>7667.6470000000008</c:v>
                </c:pt>
                <c:pt idx="1">
                  <c:v>5586.5</c:v>
                </c:pt>
                <c:pt idx="2">
                  <c:v>8045.85</c:v>
                </c:pt>
                <c:pt idx="3">
                  <c:v>14991.684757000001</c:v>
                </c:pt>
                <c:pt idx="4">
                  <c:v>16652.699295999999</c:v>
                </c:pt>
                <c:pt idx="5">
                  <c:v>11676.281556</c:v>
                </c:pt>
                <c:pt idx="6">
                  <c:v>11458.95</c:v>
                </c:pt>
                <c:pt idx="7">
                  <c:v>18320.645100000009</c:v>
                </c:pt>
                <c:pt idx="8">
                  <c:v>15981.986508</c:v>
                </c:pt>
                <c:pt idx="9">
                  <c:v>14689.977999999999</c:v>
                </c:pt>
                <c:pt idx="10">
                  <c:v>19460.958504999999</c:v>
                </c:pt>
                <c:pt idx="11">
                  <c:v>17898.654996999991</c:v>
                </c:pt>
              </c:numCache>
            </c:numRef>
          </c:val>
        </c:ser>
        <c:dLbls>
          <c:showLegendKey val="0"/>
          <c:showVal val="0"/>
          <c:showCatName val="0"/>
          <c:showSerName val="0"/>
          <c:showPercent val="0"/>
          <c:showBubbleSize val="0"/>
        </c:dLbls>
        <c:gapWidth val="150"/>
        <c:overlap val="100"/>
        <c:axId val="48035328"/>
        <c:axId val="48036864"/>
      </c:barChart>
      <c:catAx>
        <c:axId val="48035328"/>
        <c:scaling>
          <c:orientation val="minMax"/>
        </c:scaling>
        <c:delete val="0"/>
        <c:axPos val="b"/>
        <c:numFmt formatCode="d\-mmm" sourceLinked="1"/>
        <c:majorTickMark val="out"/>
        <c:minorTickMark val="none"/>
        <c:tickLblPos val="nextTo"/>
        <c:txPr>
          <a:bodyPr/>
          <a:lstStyle/>
          <a:p>
            <a:pPr>
              <a:defRPr sz="1400"/>
            </a:pPr>
            <a:endParaRPr lang="en-US"/>
          </a:p>
        </c:txPr>
        <c:crossAx val="48036864"/>
        <c:crosses val="autoZero"/>
        <c:auto val="1"/>
        <c:lblAlgn val="ctr"/>
        <c:lblOffset val="100"/>
        <c:noMultiLvlLbl val="0"/>
      </c:catAx>
      <c:valAx>
        <c:axId val="48036864"/>
        <c:scaling>
          <c:orientation val="minMax"/>
        </c:scaling>
        <c:delete val="0"/>
        <c:axPos val="l"/>
        <c:majorGridlines/>
        <c:numFmt formatCode="#,##0" sourceLinked="0"/>
        <c:majorTickMark val="out"/>
        <c:minorTickMark val="none"/>
        <c:tickLblPos val="nextTo"/>
        <c:crossAx val="48035328"/>
        <c:crosses val="autoZero"/>
        <c:crossBetween val="between"/>
        <c:dispUnits>
          <c:builtInUnit val="thousands"/>
        </c:dispUnits>
      </c:valAx>
    </c:plotArea>
    <c:legend>
      <c:legendPos val="b"/>
      <c:layout/>
      <c:overlay val="0"/>
      <c:txPr>
        <a:bodyPr/>
        <a:lstStyle/>
        <a:p>
          <a:pPr>
            <a:defRPr sz="105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Sum of Adjusted Volume</c:v>
                </c:pt>
              </c:strCache>
            </c:strRef>
          </c:tx>
          <c:dPt>
            <c:idx val="0"/>
            <c:bubble3D val="0"/>
            <c:spPr>
              <a:solidFill>
                <a:srgbClr val="94DC4B"/>
              </a:solidFill>
            </c:spPr>
          </c:dPt>
          <c:dPt>
            <c:idx val="1"/>
            <c:bubble3D val="0"/>
            <c:spPr>
              <a:solidFill>
                <a:srgbClr val="B8DCB9"/>
              </a:solidFill>
            </c:spPr>
          </c:dPt>
          <c:dPt>
            <c:idx val="2"/>
            <c:bubble3D val="0"/>
            <c:spPr>
              <a:solidFill>
                <a:srgbClr val="35B2E5"/>
              </a:solidFill>
            </c:spPr>
          </c:dPt>
          <c:dPt>
            <c:idx val="3"/>
            <c:bubble3D val="0"/>
            <c:spPr>
              <a:solidFill>
                <a:srgbClr val="E8B6B5"/>
              </a:solidFill>
            </c:spPr>
          </c:dPt>
          <c:dPt>
            <c:idx val="4"/>
            <c:bubble3D val="0"/>
            <c:spPr>
              <a:solidFill>
                <a:schemeClr val="accent3">
                  <a:lumMod val="40000"/>
                  <a:lumOff val="60000"/>
                </a:schemeClr>
              </a:solidFill>
            </c:spPr>
          </c:dPt>
          <c:dPt>
            <c:idx val="5"/>
            <c:bubble3D val="0"/>
            <c:spPr>
              <a:solidFill>
                <a:srgbClr val="FFE550"/>
              </a:solidFill>
            </c:spPr>
          </c:dPt>
          <c:dPt>
            <c:idx val="6"/>
            <c:bubble3D val="0"/>
            <c:spPr>
              <a:solidFill>
                <a:srgbClr val="595959"/>
              </a:solidFill>
            </c:spPr>
          </c:dPt>
          <c:dLbls>
            <c:dLbl>
              <c:idx val="0"/>
              <c:layout>
                <c:manualLayout>
                  <c:x val="2.3144320501604001E-2"/>
                  <c:y val="-9.9292199130846404E-3"/>
                </c:manualLayout>
              </c:layout>
              <c:showLegendKey val="0"/>
              <c:showVal val="0"/>
              <c:showCatName val="1"/>
              <c:showSerName val="0"/>
              <c:showPercent val="1"/>
              <c:showBubbleSize val="0"/>
            </c:dLbl>
            <c:dLbl>
              <c:idx val="1"/>
              <c:layout>
                <c:manualLayout>
                  <c:x val="-6.6181831437736897E-3"/>
                  <c:y val="5.1680623255426397E-2"/>
                </c:manualLayout>
              </c:layout>
              <c:showLegendKey val="0"/>
              <c:showVal val="0"/>
              <c:showCatName val="1"/>
              <c:showSerName val="0"/>
              <c:showPercent val="1"/>
              <c:showBubbleSize val="0"/>
            </c:dLbl>
            <c:dLbl>
              <c:idx val="2"/>
              <c:layout>
                <c:manualLayout>
                  <c:x val="-1.4967070088461199E-2"/>
                  <c:y val="2.51768528933883E-2"/>
                </c:manualLayout>
              </c:layout>
              <c:showLegendKey val="0"/>
              <c:showVal val="0"/>
              <c:showCatName val="1"/>
              <c:showSerName val="0"/>
              <c:showPercent val="1"/>
              <c:showBubbleSize val="0"/>
            </c:dLbl>
            <c:dLbl>
              <c:idx val="3"/>
              <c:layout>
                <c:manualLayout>
                  <c:x val="3.6326188393117501E-3"/>
                  <c:y val="-2.0695968331827401E-2"/>
                </c:manualLayout>
              </c:layout>
              <c:showLegendKey val="0"/>
              <c:showVal val="0"/>
              <c:showCatName val="1"/>
              <c:showSerName val="0"/>
              <c:showPercent val="1"/>
              <c:showBubbleSize val="0"/>
            </c:dLbl>
            <c:dLbl>
              <c:idx val="4"/>
              <c:layout>
                <c:manualLayout>
                  <c:x val="2.596116457665E-3"/>
                  <c:y val="-2.6082573011706901E-2"/>
                </c:manualLayout>
              </c:layout>
              <c:showLegendKey val="0"/>
              <c:showVal val="0"/>
              <c:showCatName val="1"/>
              <c:showSerName val="0"/>
              <c:showPercent val="1"/>
              <c:showBubbleSize val="0"/>
            </c:dLbl>
            <c:dLbl>
              <c:idx val="5"/>
              <c:layout>
                <c:manualLayout>
                  <c:x val="2.1351098473801899E-2"/>
                  <c:y val="2.2128483939507599E-3"/>
                </c:manualLayout>
              </c:layout>
              <c:showLegendKey val="0"/>
              <c:showVal val="0"/>
              <c:showCatName val="1"/>
              <c:showSerName val="0"/>
              <c:showPercent val="1"/>
              <c:showBubbleSize val="0"/>
            </c:dLbl>
            <c:dLbl>
              <c:idx val="6"/>
              <c:layout>
                <c:manualLayout>
                  <c:x val="1.0211188879167899E-2"/>
                  <c:y val="2.6455026455026501E-3"/>
                </c:manualLayout>
              </c:layout>
              <c:showLegendKey val="0"/>
              <c:showVal val="0"/>
              <c:showCatName val="1"/>
              <c:showSerName val="0"/>
              <c:showPercent val="1"/>
              <c:showBubbleSize val="0"/>
            </c:dLbl>
            <c:numFmt formatCode="0.0%" sourceLinked="0"/>
            <c:txPr>
              <a:bodyPr/>
              <a:lstStyle/>
              <a:p>
                <a:pPr>
                  <a:defRPr sz="1400"/>
                </a:pPr>
                <a:endParaRPr lang="en-US"/>
              </a:p>
            </c:txPr>
            <c:showLegendKey val="0"/>
            <c:showVal val="0"/>
            <c:showCatName val="1"/>
            <c:showSerName val="0"/>
            <c:showPercent val="1"/>
            <c:showBubbleSize val="0"/>
            <c:showLeaderLines val="1"/>
          </c:dLbls>
          <c:cat>
            <c:strRef>
              <c:f>Sheet1!$A$2:$A$8</c:f>
              <c:strCache>
                <c:ptCount val="7"/>
                <c:pt idx="0">
                  <c:v>Bloomberg</c:v>
                </c:pt>
                <c:pt idx="1">
                  <c:v>GFI</c:v>
                </c:pt>
                <c:pt idx="2">
                  <c:v>ICE</c:v>
                </c:pt>
                <c:pt idx="3">
                  <c:v>MarketAxess</c:v>
                </c:pt>
                <c:pt idx="4">
                  <c:v>Tullett Prebon</c:v>
                </c:pt>
                <c:pt idx="5">
                  <c:v>TW</c:v>
                </c:pt>
                <c:pt idx="6">
                  <c:v>Other</c:v>
                </c:pt>
              </c:strCache>
            </c:strRef>
          </c:cat>
          <c:val>
            <c:numRef>
              <c:f>Sheet1!$B$2:$B$8</c:f>
              <c:numCache>
                <c:formatCode>#,##0</c:formatCode>
                <c:ptCount val="7"/>
                <c:pt idx="0">
                  <c:v>88291.296550600018</c:v>
                </c:pt>
                <c:pt idx="1">
                  <c:v>9719.1191999999974</c:v>
                </c:pt>
                <c:pt idx="2">
                  <c:v>3006.55</c:v>
                </c:pt>
                <c:pt idx="3">
                  <c:v>3271.8649970000001</c:v>
                </c:pt>
                <c:pt idx="4">
                  <c:v>9380</c:v>
                </c:pt>
                <c:pt idx="5">
                  <c:v>9028.3053736999937</c:v>
                </c:pt>
                <c:pt idx="6">
                  <c:v>2240.2399999999998</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0.77273</cdr:x>
      <cdr:y>0.75385</cdr:y>
    </cdr:from>
    <cdr:to>
      <cdr:x>0.99091</cdr:x>
      <cdr:y>1</cdr:y>
    </cdr:to>
    <cdr:sp macro="" textlink="">
      <cdr:nvSpPr>
        <cdr:cNvPr id="3" name="Footer Placeholder 2"/>
        <cdr:cNvSpPr>
          <a:spLocks xmlns:a="http://schemas.openxmlformats.org/drawingml/2006/main" noGrp="1"/>
        </cdr:cNvSpPr>
      </cdr:nvSpPr>
      <cdr:spPr>
        <a:xfrm xmlns:a="http://schemas.openxmlformats.org/drawingml/2006/main">
          <a:off x="6477000" y="3733800"/>
          <a:ext cx="1828800" cy="1219200"/>
        </a:xfrm>
        <a:prstGeom xmlns:a="http://schemas.openxmlformats.org/drawingml/2006/main" prst="rect">
          <a:avLst/>
        </a:prstGeom>
      </cdr:spPr>
      <cdr:txBody>
        <a:bodyPr xmlns:a="http://schemas.openxmlformats.org/drawingml/2006/main" vert="horz" lIns="91440" tIns="45720" rIns="91440" bIns="45720" rtlCol="0" anchor="ctr"/>
        <a:lstStyle xmlns:a="http://schemas.openxmlformats.org/drawingml/2006/main">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solidFill>
                <a:schemeClr val="tx1"/>
              </a:solidFill>
            </a:rPr>
            <a:t>Note: Other consists of three SEFs with less than 1% market share each: DW SEF, Javelin, and </a:t>
          </a:r>
          <a:r>
            <a:rPr lang="en-US" dirty="0" err="1" smtClean="0">
              <a:solidFill>
                <a:schemeClr val="tx1"/>
              </a:solidFill>
            </a:rPr>
            <a:t>trueEX</a:t>
          </a:r>
          <a:endParaRPr lang="en-US"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11E6390B-9CEA-408F-847E-EEB8617107E4}" type="datetimeFigureOut">
              <a:rPr lang="en-US" smtClean="0"/>
              <a:t>4/8/2014</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r>
              <a:rPr lang="en-US" smtClean="0"/>
              <a:t>FIA SEF Tracker </a:t>
            </a:r>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8DBE5FAE-8735-4AB8-A64A-09BF1EB3393B}" type="slidenum">
              <a:rPr lang="en-US" smtClean="0"/>
              <a:t>‹#›</a:t>
            </a:fld>
            <a:endParaRPr lang="en-US"/>
          </a:p>
        </p:txBody>
      </p:sp>
    </p:spTree>
    <p:extLst>
      <p:ext uri="{BB962C8B-B14F-4D97-AF65-F5344CB8AC3E}">
        <p14:creationId xmlns:p14="http://schemas.microsoft.com/office/powerpoint/2010/main" val="3743290480"/>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CEB9D333-D739-43A8-BBE0-6619C6B2A8FF}" type="datetimeFigureOut">
              <a:rPr lang="en-US" smtClean="0"/>
              <a:t>4/8/2014</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r>
              <a:rPr lang="en-US" smtClean="0"/>
              <a:t>FIA SEF Tracker </a:t>
            </a:r>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3F909146-D7D8-4A38-BFF5-59E30C5876BB}" type="slidenum">
              <a:rPr lang="en-US" smtClean="0"/>
              <a:t>‹#›</a:t>
            </a:fld>
            <a:endParaRPr lang="en-US" dirty="0"/>
          </a:p>
        </p:txBody>
      </p:sp>
    </p:spTree>
    <p:extLst>
      <p:ext uri="{BB962C8B-B14F-4D97-AF65-F5344CB8AC3E}">
        <p14:creationId xmlns:p14="http://schemas.microsoft.com/office/powerpoint/2010/main" val="4243266854"/>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FIA SEF Tracker </a:t>
            </a:r>
            <a:endParaRPr lang="en-US" dirty="0"/>
          </a:p>
        </p:txBody>
      </p:sp>
    </p:spTree>
    <p:extLst>
      <p:ext uri="{BB962C8B-B14F-4D97-AF65-F5344CB8AC3E}">
        <p14:creationId xmlns:p14="http://schemas.microsoft.com/office/powerpoint/2010/main" val="1796826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FIA SEF Tracker </a:t>
            </a:r>
            <a:endParaRPr lang="en-US" dirty="0"/>
          </a:p>
        </p:txBody>
      </p:sp>
    </p:spTree>
    <p:extLst>
      <p:ext uri="{BB962C8B-B14F-4D97-AF65-F5344CB8AC3E}">
        <p14:creationId xmlns:p14="http://schemas.microsoft.com/office/powerpoint/2010/main" val="877249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FIA SEF Tracker </a:t>
            </a:r>
            <a:endParaRPr lang="en-US" dirty="0"/>
          </a:p>
        </p:txBody>
      </p:sp>
    </p:spTree>
    <p:extLst>
      <p:ext uri="{BB962C8B-B14F-4D97-AF65-F5344CB8AC3E}">
        <p14:creationId xmlns:p14="http://schemas.microsoft.com/office/powerpoint/2010/main" val="516974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FIA SEF Tracker </a:t>
            </a:r>
            <a:endParaRPr lang="en-US" dirty="0"/>
          </a:p>
        </p:txBody>
      </p:sp>
    </p:spTree>
    <p:extLst>
      <p:ext uri="{BB962C8B-B14F-4D97-AF65-F5344CB8AC3E}">
        <p14:creationId xmlns:p14="http://schemas.microsoft.com/office/powerpoint/2010/main" val="872906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FIA SEF Tracker </a:t>
            </a:r>
            <a:endParaRPr lang="en-US" dirty="0"/>
          </a:p>
        </p:txBody>
      </p:sp>
    </p:spTree>
    <p:extLst>
      <p:ext uri="{BB962C8B-B14F-4D97-AF65-F5344CB8AC3E}">
        <p14:creationId xmlns:p14="http://schemas.microsoft.com/office/powerpoint/2010/main" val="470072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FIA SEF Tracker </a:t>
            </a:r>
            <a:endParaRPr lang="en-US" dirty="0"/>
          </a:p>
        </p:txBody>
      </p:sp>
    </p:spTree>
    <p:extLst>
      <p:ext uri="{BB962C8B-B14F-4D97-AF65-F5344CB8AC3E}">
        <p14:creationId xmlns:p14="http://schemas.microsoft.com/office/powerpoint/2010/main" val="2565392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FIA SEF Tracker </a:t>
            </a:r>
            <a:endParaRPr lang="en-US" dirty="0"/>
          </a:p>
        </p:txBody>
      </p:sp>
    </p:spTree>
    <p:extLst>
      <p:ext uri="{BB962C8B-B14F-4D97-AF65-F5344CB8AC3E}">
        <p14:creationId xmlns:p14="http://schemas.microsoft.com/office/powerpoint/2010/main" val="275376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a:t>
            </a:r>
            <a:endParaRPr lang="en-US" dirty="0"/>
          </a:p>
        </p:txBody>
      </p:sp>
      <p:sp>
        <p:nvSpPr>
          <p:cNvPr id="4" name="Footer Placeholder 3"/>
          <p:cNvSpPr>
            <a:spLocks noGrp="1"/>
          </p:cNvSpPr>
          <p:nvPr>
            <p:ph type="ftr" sz="quarter" idx="10"/>
          </p:nvPr>
        </p:nvSpPr>
        <p:spPr/>
        <p:txBody>
          <a:bodyPr/>
          <a:lstStyle/>
          <a:p>
            <a:r>
              <a:rPr lang="en-US" smtClean="0"/>
              <a:t>FIA SEF Tracker </a:t>
            </a:r>
            <a:endParaRPr lang="en-US" dirty="0"/>
          </a:p>
        </p:txBody>
      </p:sp>
    </p:spTree>
    <p:extLst>
      <p:ext uri="{BB962C8B-B14F-4D97-AF65-F5344CB8AC3E}">
        <p14:creationId xmlns:p14="http://schemas.microsoft.com/office/powerpoint/2010/main" val="2022238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Revised with type</a:t>
            </a:r>
          </a:p>
        </p:txBody>
      </p:sp>
      <p:sp>
        <p:nvSpPr>
          <p:cNvPr id="5" name="Footer Placeholder 4"/>
          <p:cNvSpPr>
            <a:spLocks noGrp="1"/>
          </p:cNvSpPr>
          <p:nvPr>
            <p:ph type="ftr" sz="quarter" idx="11"/>
          </p:nvPr>
        </p:nvSpPr>
        <p:spPr/>
        <p:txBody>
          <a:bodyPr/>
          <a:lstStyle/>
          <a:p>
            <a:r>
              <a:rPr lang="en-US" smtClean="0"/>
              <a:t>FIA SEF Tracker </a:t>
            </a:r>
            <a:endParaRPr lang="en-US" dirty="0"/>
          </a:p>
        </p:txBody>
      </p:sp>
    </p:spTree>
    <p:extLst>
      <p:ext uri="{BB962C8B-B14F-4D97-AF65-F5344CB8AC3E}">
        <p14:creationId xmlns:p14="http://schemas.microsoft.com/office/powerpoint/2010/main" val="1319827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FIA SEF Tracker </a:t>
            </a:r>
            <a:endParaRPr lang="en-US" dirty="0"/>
          </a:p>
        </p:txBody>
      </p:sp>
    </p:spTree>
    <p:extLst>
      <p:ext uri="{BB962C8B-B14F-4D97-AF65-F5344CB8AC3E}">
        <p14:creationId xmlns:p14="http://schemas.microsoft.com/office/powerpoint/2010/main" val="1395784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
        <p:nvSpPr>
          <p:cNvPr id="4" name="Footer Placeholder 3"/>
          <p:cNvSpPr>
            <a:spLocks noGrp="1"/>
          </p:cNvSpPr>
          <p:nvPr>
            <p:ph type="ftr" sz="quarter" idx="10"/>
          </p:nvPr>
        </p:nvSpPr>
        <p:spPr/>
        <p:txBody>
          <a:bodyPr/>
          <a:lstStyle/>
          <a:p>
            <a:r>
              <a:rPr lang="en-US" smtClean="0"/>
              <a:t>FIA SEF Tracker </a:t>
            </a:r>
            <a:endParaRPr lang="en-US" dirty="0"/>
          </a:p>
        </p:txBody>
      </p:sp>
    </p:spTree>
    <p:extLst>
      <p:ext uri="{BB962C8B-B14F-4D97-AF65-F5344CB8AC3E}">
        <p14:creationId xmlns:p14="http://schemas.microsoft.com/office/powerpoint/2010/main" val="3941485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FC1488-A580-4A6E-B8CA-11717C1DD4D4}" type="datetime1">
              <a:rPr lang="en-US" smtClean="0"/>
              <a:t>4/8/2014</a:t>
            </a:fld>
            <a:endParaRPr lang="en-US" dirty="0"/>
          </a:p>
        </p:txBody>
      </p:sp>
      <p:sp>
        <p:nvSpPr>
          <p:cNvPr id="5" name="Footer Placeholder 4"/>
          <p:cNvSpPr>
            <a:spLocks noGrp="1"/>
          </p:cNvSpPr>
          <p:nvPr>
            <p:ph type="ftr" sz="quarter" idx="11"/>
          </p:nvPr>
        </p:nvSpPr>
        <p:spPr/>
        <p:txBody>
          <a:bodyPr/>
          <a:lstStyle/>
          <a:p>
            <a:r>
              <a:rPr lang="en-US" smtClean="0"/>
              <a:t>FIA SEF Tracker</a:t>
            </a:r>
            <a:endParaRPr lang="en-US" dirty="0"/>
          </a:p>
        </p:txBody>
      </p:sp>
      <p:sp>
        <p:nvSpPr>
          <p:cNvPr id="6" name="Slide Number Placeholder 5"/>
          <p:cNvSpPr>
            <a:spLocks noGrp="1"/>
          </p:cNvSpPr>
          <p:nvPr>
            <p:ph type="sldNum" sz="quarter" idx="12"/>
          </p:nvPr>
        </p:nvSpPr>
        <p:spPr/>
        <p:txBody>
          <a:bodyPr/>
          <a:lstStyle/>
          <a:p>
            <a:fld id="{60CEB342-31B3-4E3E-8723-5A78AEBFA743}" type="slidenum">
              <a:rPr lang="en-US" smtClean="0"/>
              <a:t>‹#›</a:t>
            </a:fld>
            <a:endParaRPr lang="en-US" dirty="0"/>
          </a:p>
        </p:txBody>
      </p:sp>
    </p:spTree>
    <p:extLst>
      <p:ext uri="{BB962C8B-B14F-4D97-AF65-F5344CB8AC3E}">
        <p14:creationId xmlns:p14="http://schemas.microsoft.com/office/powerpoint/2010/main" val="2968725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F08748-B65B-43FC-A349-0E0E78554D3A}" type="datetime1">
              <a:rPr lang="en-US" smtClean="0"/>
              <a:t>4/8/2014</a:t>
            </a:fld>
            <a:endParaRPr lang="en-US" dirty="0"/>
          </a:p>
        </p:txBody>
      </p:sp>
      <p:sp>
        <p:nvSpPr>
          <p:cNvPr id="5" name="Footer Placeholder 4"/>
          <p:cNvSpPr>
            <a:spLocks noGrp="1"/>
          </p:cNvSpPr>
          <p:nvPr>
            <p:ph type="ftr" sz="quarter" idx="11"/>
          </p:nvPr>
        </p:nvSpPr>
        <p:spPr/>
        <p:txBody>
          <a:bodyPr/>
          <a:lstStyle/>
          <a:p>
            <a:r>
              <a:rPr lang="en-US" smtClean="0"/>
              <a:t>FIA SEF Tracker</a:t>
            </a:r>
            <a:endParaRPr lang="en-US" dirty="0"/>
          </a:p>
        </p:txBody>
      </p:sp>
      <p:sp>
        <p:nvSpPr>
          <p:cNvPr id="6" name="Slide Number Placeholder 5"/>
          <p:cNvSpPr>
            <a:spLocks noGrp="1"/>
          </p:cNvSpPr>
          <p:nvPr>
            <p:ph type="sldNum" sz="quarter" idx="12"/>
          </p:nvPr>
        </p:nvSpPr>
        <p:spPr/>
        <p:txBody>
          <a:bodyPr/>
          <a:lstStyle/>
          <a:p>
            <a:fld id="{60CEB342-31B3-4E3E-8723-5A78AEBFA743}" type="slidenum">
              <a:rPr lang="en-US" smtClean="0"/>
              <a:t>‹#›</a:t>
            </a:fld>
            <a:endParaRPr lang="en-US" dirty="0"/>
          </a:p>
        </p:txBody>
      </p:sp>
    </p:spTree>
    <p:extLst>
      <p:ext uri="{BB962C8B-B14F-4D97-AF65-F5344CB8AC3E}">
        <p14:creationId xmlns:p14="http://schemas.microsoft.com/office/powerpoint/2010/main" val="3144900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4E535E-AD33-47AF-BC24-F980AC7EA23B}" type="datetime1">
              <a:rPr lang="en-US" smtClean="0"/>
              <a:t>4/8/2014</a:t>
            </a:fld>
            <a:endParaRPr lang="en-US" dirty="0"/>
          </a:p>
        </p:txBody>
      </p:sp>
      <p:sp>
        <p:nvSpPr>
          <p:cNvPr id="5" name="Footer Placeholder 4"/>
          <p:cNvSpPr>
            <a:spLocks noGrp="1"/>
          </p:cNvSpPr>
          <p:nvPr>
            <p:ph type="ftr" sz="quarter" idx="11"/>
          </p:nvPr>
        </p:nvSpPr>
        <p:spPr/>
        <p:txBody>
          <a:bodyPr/>
          <a:lstStyle/>
          <a:p>
            <a:r>
              <a:rPr lang="en-US" smtClean="0"/>
              <a:t>FIA SEF Tracker</a:t>
            </a:r>
            <a:endParaRPr lang="en-US" dirty="0"/>
          </a:p>
        </p:txBody>
      </p:sp>
      <p:sp>
        <p:nvSpPr>
          <p:cNvPr id="6" name="Slide Number Placeholder 5"/>
          <p:cNvSpPr>
            <a:spLocks noGrp="1"/>
          </p:cNvSpPr>
          <p:nvPr>
            <p:ph type="sldNum" sz="quarter" idx="12"/>
          </p:nvPr>
        </p:nvSpPr>
        <p:spPr/>
        <p:txBody>
          <a:bodyPr/>
          <a:lstStyle/>
          <a:p>
            <a:fld id="{60CEB342-31B3-4E3E-8723-5A78AEBFA743}" type="slidenum">
              <a:rPr lang="en-US" smtClean="0"/>
              <a:t>‹#›</a:t>
            </a:fld>
            <a:endParaRPr lang="en-US" dirty="0"/>
          </a:p>
        </p:txBody>
      </p:sp>
    </p:spTree>
    <p:extLst>
      <p:ext uri="{BB962C8B-B14F-4D97-AF65-F5344CB8AC3E}">
        <p14:creationId xmlns:p14="http://schemas.microsoft.com/office/powerpoint/2010/main" val="3924045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CD0F6-FCA5-4875-8781-78B6E6C26BEC}" type="datetime1">
              <a:rPr lang="en-US" smtClean="0"/>
              <a:t>4/8/2014</a:t>
            </a:fld>
            <a:endParaRPr lang="en-US" dirty="0"/>
          </a:p>
        </p:txBody>
      </p:sp>
      <p:sp>
        <p:nvSpPr>
          <p:cNvPr id="5" name="Footer Placeholder 4"/>
          <p:cNvSpPr>
            <a:spLocks noGrp="1"/>
          </p:cNvSpPr>
          <p:nvPr>
            <p:ph type="ftr" sz="quarter" idx="11"/>
          </p:nvPr>
        </p:nvSpPr>
        <p:spPr/>
        <p:txBody>
          <a:bodyPr/>
          <a:lstStyle/>
          <a:p>
            <a:r>
              <a:rPr lang="en-US" smtClean="0"/>
              <a:t>FIA SEF Tracker</a:t>
            </a:r>
            <a:endParaRPr lang="en-US" dirty="0"/>
          </a:p>
        </p:txBody>
      </p:sp>
      <p:sp>
        <p:nvSpPr>
          <p:cNvPr id="6" name="Slide Number Placeholder 5"/>
          <p:cNvSpPr>
            <a:spLocks noGrp="1"/>
          </p:cNvSpPr>
          <p:nvPr>
            <p:ph type="sldNum" sz="quarter" idx="12"/>
          </p:nvPr>
        </p:nvSpPr>
        <p:spPr/>
        <p:txBody>
          <a:bodyPr/>
          <a:lstStyle/>
          <a:p>
            <a:fld id="{60CEB342-31B3-4E3E-8723-5A78AEBFA743}" type="slidenum">
              <a:rPr lang="en-US" smtClean="0"/>
              <a:t>‹#›</a:t>
            </a:fld>
            <a:endParaRPr lang="en-US" dirty="0"/>
          </a:p>
        </p:txBody>
      </p:sp>
    </p:spTree>
    <p:extLst>
      <p:ext uri="{BB962C8B-B14F-4D97-AF65-F5344CB8AC3E}">
        <p14:creationId xmlns:p14="http://schemas.microsoft.com/office/powerpoint/2010/main" val="426323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D74EC5-793E-4F5F-8BB6-AD25B91886F7}" type="datetime1">
              <a:rPr lang="en-US" smtClean="0"/>
              <a:t>4/8/2014</a:t>
            </a:fld>
            <a:endParaRPr lang="en-US" dirty="0"/>
          </a:p>
        </p:txBody>
      </p:sp>
      <p:sp>
        <p:nvSpPr>
          <p:cNvPr id="5" name="Footer Placeholder 4"/>
          <p:cNvSpPr>
            <a:spLocks noGrp="1"/>
          </p:cNvSpPr>
          <p:nvPr>
            <p:ph type="ftr" sz="quarter" idx="11"/>
          </p:nvPr>
        </p:nvSpPr>
        <p:spPr/>
        <p:txBody>
          <a:bodyPr/>
          <a:lstStyle/>
          <a:p>
            <a:r>
              <a:rPr lang="en-US" smtClean="0"/>
              <a:t>FIA SEF Tracker</a:t>
            </a:r>
            <a:endParaRPr lang="en-US" dirty="0"/>
          </a:p>
        </p:txBody>
      </p:sp>
      <p:sp>
        <p:nvSpPr>
          <p:cNvPr id="6" name="Slide Number Placeholder 5"/>
          <p:cNvSpPr>
            <a:spLocks noGrp="1"/>
          </p:cNvSpPr>
          <p:nvPr>
            <p:ph type="sldNum" sz="quarter" idx="12"/>
          </p:nvPr>
        </p:nvSpPr>
        <p:spPr/>
        <p:txBody>
          <a:bodyPr/>
          <a:lstStyle/>
          <a:p>
            <a:fld id="{60CEB342-31B3-4E3E-8723-5A78AEBFA743}" type="slidenum">
              <a:rPr lang="en-US" smtClean="0"/>
              <a:t>‹#›</a:t>
            </a:fld>
            <a:endParaRPr lang="en-US" dirty="0"/>
          </a:p>
        </p:txBody>
      </p:sp>
    </p:spTree>
    <p:extLst>
      <p:ext uri="{BB962C8B-B14F-4D97-AF65-F5344CB8AC3E}">
        <p14:creationId xmlns:p14="http://schemas.microsoft.com/office/powerpoint/2010/main" val="79264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81AC72-BB02-4C8E-8E86-50D2AD3C1C99}" type="datetime1">
              <a:rPr lang="en-US" smtClean="0"/>
              <a:t>4/8/2014</a:t>
            </a:fld>
            <a:endParaRPr lang="en-US" dirty="0"/>
          </a:p>
        </p:txBody>
      </p:sp>
      <p:sp>
        <p:nvSpPr>
          <p:cNvPr id="6" name="Footer Placeholder 5"/>
          <p:cNvSpPr>
            <a:spLocks noGrp="1"/>
          </p:cNvSpPr>
          <p:nvPr>
            <p:ph type="ftr" sz="quarter" idx="11"/>
          </p:nvPr>
        </p:nvSpPr>
        <p:spPr/>
        <p:txBody>
          <a:bodyPr/>
          <a:lstStyle/>
          <a:p>
            <a:r>
              <a:rPr lang="en-US" smtClean="0"/>
              <a:t>FIA SEF Tracker</a:t>
            </a:r>
            <a:endParaRPr lang="en-US" dirty="0"/>
          </a:p>
        </p:txBody>
      </p:sp>
      <p:sp>
        <p:nvSpPr>
          <p:cNvPr id="7" name="Slide Number Placeholder 6"/>
          <p:cNvSpPr>
            <a:spLocks noGrp="1"/>
          </p:cNvSpPr>
          <p:nvPr>
            <p:ph type="sldNum" sz="quarter" idx="12"/>
          </p:nvPr>
        </p:nvSpPr>
        <p:spPr/>
        <p:txBody>
          <a:bodyPr/>
          <a:lstStyle/>
          <a:p>
            <a:fld id="{60CEB342-31B3-4E3E-8723-5A78AEBFA743}" type="slidenum">
              <a:rPr lang="en-US" smtClean="0"/>
              <a:t>‹#›</a:t>
            </a:fld>
            <a:endParaRPr lang="en-US" dirty="0"/>
          </a:p>
        </p:txBody>
      </p:sp>
    </p:spTree>
    <p:extLst>
      <p:ext uri="{BB962C8B-B14F-4D97-AF65-F5344CB8AC3E}">
        <p14:creationId xmlns:p14="http://schemas.microsoft.com/office/powerpoint/2010/main" val="3785701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0A9A03-77CD-4D74-8973-8519AA9717F1}" type="datetime1">
              <a:rPr lang="en-US" smtClean="0"/>
              <a:t>4/8/2014</a:t>
            </a:fld>
            <a:endParaRPr lang="en-US" dirty="0"/>
          </a:p>
        </p:txBody>
      </p:sp>
      <p:sp>
        <p:nvSpPr>
          <p:cNvPr id="8" name="Footer Placeholder 7"/>
          <p:cNvSpPr>
            <a:spLocks noGrp="1"/>
          </p:cNvSpPr>
          <p:nvPr>
            <p:ph type="ftr" sz="quarter" idx="11"/>
          </p:nvPr>
        </p:nvSpPr>
        <p:spPr/>
        <p:txBody>
          <a:bodyPr/>
          <a:lstStyle/>
          <a:p>
            <a:r>
              <a:rPr lang="en-US" smtClean="0"/>
              <a:t>FIA SEF Tracker</a:t>
            </a:r>
            <a:endParaRPr lang="en-US" dirty="0"/>
          </a:p>
        </p:txBody>
      </p:sp>
      <p:sp>
        <p:nvSpPr>
          <p:cNvPr id="9" name="Slide Number Placeholder 8"/>
          <p:cNvSpPr>
            <a:spLocks noGrp="1"/>
          </p:cNvSpPr>
          <p:nvPr>
            <p:ph type="sldNum" sz="quarter" idx="12"/>
          </p:nvPr>
        </p:nvSpPr>
        <p:spPr/>
        <p:txBody>
          <a:bodyPr/>
          <a:lstStyle/>
          <a:p>
            <a:fld id="{60CEB342-31B3-4E3E-8723-5A78AEBFA743}" type="slidenum">
              <a:rPr lang="en-US" smtClean="0"/>
              <a:t>‹#›</a:t>
            </a:fld>
            <a:endParaRPr lang="en-US" dirty="0"/>
          </a:p>
        </p:txBody>
      </p:sp>
    </p:spTree>
    <p:extLst>
      <p:ext uri="{BB962C8B-B14F-4D97-AF65-F5344CB8AC3E}">
        <p14:creationId xmlns:p14="http://schemas.microsoft.com/office/powerpoint/2010/main" val="204521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63AB1-2762-4251-A0DE-AC634A20BD45}" type="datetime1">
              <a:rPr lang="en-US" smtClean="0"/>
              <a:t>4/8/2014</a:t>
            </a:fld>
            <a:endParaRPr lang="en-US" dirty="0"/>
          </a:p>
        </p:txBody>
      </p:sp>
      <p:sp>
        <p:nvSpPr>
          <p:cNvPr id="4" name="Footer Placeholder 3"/>
          <p:cNvSpPr>
            <a:spLocks noGrp="1"/>
          </p:cNvSpPr>
          <p:nvPr>
            <p:ph type="ftr" sz="quarter" idx="11"/>
          </p:nvPr>
        </p:nvSpPr>
        <p:spPr/>
        <p:txBody>
          <a:bodyPr/>
          <a:lstStyle/>
          <a:p>
            <a:r>
              <a:rPr lang="en-US" smtClean="0"/>
              <a:t>FIA SEF Tracker</a:t>
            </a:r>
            <a:endParaRPr lang="en-US" dirty="0"/>
          </a:p>
        </p:txBody>
      </p:sp>
      <p:sp>
        <p:nvSpPr>
          <p:cNvPr id="5" name="Slide Number Placeholder 4"/>
          <p:cNvSpPr>
            <a:spLocks noGrp="1"/>
          </p:cNvSpPr>
          <p:nvPr>
            <p:ph type="sldNum" sz="quarter" idx="12"/>
          </p:nvPr>
        </p:nvSpPr>
        <p:spPr/>
        <p:txBody>
          <a:bodyPr/>
          <a:lstStyle/>
          <a:p>
            <a:fld id="{60CEB342-31B3-4E3E-8723-5A78AEBFA743}" type="slidenum">
              <a:rPr lang="en-US" smtClean="0"/>
              <a:t>‹#›</a:t>
            </a:fld>
            <a:endParaRPr lang="en-US" dirty="0"/>
          </a:p>
        </p:txBody>
      </p:sp>
    </p:spTree>
    <p:extLst>
      <p:ext uri="{BB962C8B-B14F-4D97-AF65-F5344CB8AC3E}">
        <p14:creationId xmlns:p14="http://schemas.microsoft.com/office/powerpoint/2010/main" val="3943257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129926-A1F1-470F-A2A2-D94A482799A8}" type="datetime1">
              <a:rPr lang="en-US" smtClean="0"/>
              <a:t>4/8/2014</a:t>
            </a:fld>
            <a:endParaRPr lang="en-US" dirty="0"/>
          </a:p>
        </p:txBody>
      </p:sp>
      <p:sp>
        <p:nvSpPr>
          <p:cNvPr id="3" name="Footer Placeholder 2"/>
          <p:cNvSpPr>
            <a:spLocks noGrp="1"/>
          </p:cNvSpPr>
          <p:nvPr>
            <p:ph type="ftr" sz="quarter" idx="11"/>
          </p:nvPr>
        </p:nvSpPr>
        <p:spPr/>
        <p:txBody>
          <a:bodyPr/>
          <a:lstStyle/>
          <a:p>
            <a:r>
              <a:rPr lang="en-US" smtClean="0"/>
              <a:t>FIA SEF Tracker</a:t>
            </a:r>
            <a:endParaRPr lang="en-US" dirty="0"/>
          </a:p>
        </p:txBody>
      </p:sp>
      <p:sp>
        <p:nvSpPr>
          <p:cNvPr id="4" name="Slide Number Placeholder 3"/>
          <p:cNvSpPr>
            <a:spLocks noGrp="1"/>
          </p:cNvSpPr>
          <p:nvPr>
            <p:ph type="sldNum" sz="quarter" idx="12"/>
          </p:nvPr>
        </p:nvSpPr>
        <p:spPr/>
        <p:txBody>
          <a:bodyPr/>
          <a:lstStyle/>
          <a:p>
            <a:fld id="{60CEB342-31B3-4E3E-8723-5A78AEBFA743}" type="slidenum">
              <a:rPr lang="en-US" smtClean="0"/>
              <a:t>‹#›</a:t>
            </a:fld>
            <a:endParaRPr lang="en-US" dirty="0"/>
          </a:p>
        </p:txBody>
      </p:sp>
    </p:spTree>
    <p:extLst>
      <p:ext uri="{BB962C8B-B14F-4D97-AF65-F5344CB8AC3E}">
        <p14:creationId xmlns:p14="http://schemas.microsoft.com/office/powerpoint/2010/main" val="395446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6A43E-9046-40EE-8298-253AB26CA732}" type="datetime1">
              <a:rPr lang="en-US" smtClean="0"/>
              <a:t>4/8/2014</a:t>
            </a:fld>
            <a:endParaRPr lang="en-US" dirty="0"/>
          </a:p>
        </p:txBody>
      </p:sp>
      <p:sp>
        <p:nvSpPr>
          <p:cNvPr id="6" name="Footer Placeholder 5"/>
          <p:cNvSpPr>
            <a:spLocks noGrp="1"/>
          </p:cNvSpPr>
          <p:nvPr>
            <p:ph type="ftr" sz="quarter" idx="11"/>
          </p:nvPr>
        </p:nvSpPr>
        <p:spPr/>
        <p:txBody>
          <a:bodyPr/>
          <a:lstStyle/>
          <a:p>
            <a:r>
              <a:rPr lang="en-US" smtClean="0"/>
              <a:t>FIA SEF Tracker</a:t>
            </a:r>
            <a:endParaRPr lang="en-US" dirty="0"/>
          </a:p>
        </p:txBody>
      </p:sp>
      <p:sp>
        <p:nvSpPr>
          <p:cNvPr id="7" name="Slide Number Placeholder 6"/>
          <p:cNvSpPr>
            <a:spLocks noGrp="1"/>
          </p:cNvSpPr>
          <p:nvPr>
            <p:ph type="sldNum" sz="quarter" idx="12"/>
          </p:nvPr>
        </p:nvSpPr>
        <p:spPr/>
        <p:txBody>
          <a:bodyPr/>
          <a:lstStyle/>
          <a:p>
            <a:fld id="{60CEB342-31B3-4E3E-8723-5A78AEBFA743}" type="slidenum">
              <a:rPr lang="en-US" smtClean="0"/>
              <a:t>‹#›</a:t>
            </a:fld>
            <a:endParaRPr lang="en-US" dirty="0"/>
          </a:p>
        </p:txBody>
      </p:sp>
    </p:spTree>
    <p:extLst>
      <p:ext uri="{BB962C8B-B14F-4D97-AF65-F5344CB8AC3E}">
        <p14:creationId xmlns:p14="http://schemas.microsoft.com/office/powerpoint/2010/main" val="362014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B97AF4-12F2-4BEC-9AB9-173353F28B70}" type="datetime1">
              <a:rPr lang="en-US" smtClean="0"/>
              <a:t>4/8/2014</a:t>
            </a:fld>
            <a:endParaRPr lang="en-US" dirty="0"/>
          </a:p>
        </p:txBody>
      </p:sp>
      <p:sp>
        <p:nvSpPr>
          <p:cNvPr id="6" name="Footer Placeholder 5"/>
          <p:cNvSpPr>
            <a:spLocks noGrp="1"/>
          </p:cNvSpPr>
          <p:nvPr>
            <p:ph type="ftr" sz="quarter" idx="11"/>
          </p:nvPr>
        </p:nvSpPr>
        <p:spPr/>
        <p:txBody>
          <a:bodyPr/>
          <a:lstStyle/>
          <a:p>
            <a:r>
              <a:rPr lang="en-US" smtClean="0"/>
              <a:t>FIA SEF Tracker</a:t>
            </a:r>
            <a:endParaRPr lang="en-US" dirty="0"/>
          </a:p>
        </p:txBody>
      </p:sp>
      <p:sp>
        <p:nvSpPr>
          <p:cNvPr id="7" name="Slide Number Placeholder 6"/>
          <p:cNvSpPr>
            <a:spLocks noGrp="1"/>
          </p:cNvSpPr>
          <p:nvPr>
            <p:ph type="sldNum" sz="quarter" idx="12"/>
          </p:nvPr>
        </p:nvSpPr>
        <p:spPr/>
        <p:txBody>
          <a:bodyPr/>
          <a:lstStyle/>
          <a:p>
            <a:fld id="{60CEB342-31B3-4E3E-8723-5A78AEBFA743}" type="slidenum">
              <a:rPr lang="en-US" smtClean="0"/>
              <a:t>‹#›</a:t>
            </a:fld>
            <a:endParaRPr lang="en-US" dirty="0"/>
          </a:p>
        </p:txBody>
      </p:sp>
    </p:spTree>
    <p:extLst>
      <p:ext uri="{BB962C8B-B14F-4D97-AF65-F5344CB8AC3E}">
        <p14:creationId xmlns:p14="http://schemas.microsoft.com/office/powerpoint/2010/main" val="171887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2011C-0788-48F9-AD3A-BE6D8C0CBC8D}" type="datetime1">
              <a:rPr lang="en-US" smtClean="0"/>
              <a:t>4/8/2014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FIA SEF Tracker</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CEB342-31B3-4E3E-8723-5A78AEBFA743}" type="slidenum">
              <a:rPr lang="en-US" smtClean="0"/>
              <a:t>‹#›</a:t>
            </a:fld>
            <a:endParaRPr lang="en-US" dirty="0"/>
          </a:p>
        </p:txBody>
      </p:sp>
    </p:spTree>
    <p:extLst>
      <p:ext uri="{BB962C8B-B14F-4D97-AF65-F5344CB8AC3E}">
        <p14:creationId xmlns:p14="http://schemas.microsoft.com/office/powerpoint/2010/main" val="1562245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wacworth@futuresindustry.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7772400" cy="3429001"/>
          </a:xfrm>
        </p:spPr>
        <p:txBody>
          <a:bodyPr>
            <a:normAutofit/>
          </a:bodyPr>
          <a:lstStyle/>
          <a:p>
            <a:r>
              <a:rPr lang="en-US" sz="2800" dirty="0" smtClean="0">
                <a:solidFill>
                  <a:srgbClr val="000000"/>
                </a:solidFill>
                <a:latin typeface="Arial"/>
                <a:ea typeface="Verdana" panose="020B0604030504040204" pitchFamily="34" charset="0"/>
                <a:cs typeface="Arial"/>
              </a:rPr>
              <a:t/>
            </a:r>
            <a:br>
              <a:rPr lang="en-US" sz="2800" dirty="0" smtClean="0">
                <a:solidFill>
                  <a:srgbClr val="000000"/>
                </a:solidFill>
                <a:latin typeface="Arial"/>
                <a:ea typeface="Verdana" panose="020B0604030504040204" pitchFamily="34" charset="0"/>
                <a:cs typeface="Arial"/>
              </a:rPr>
            </a:br>
            <a:endParaRPr lang="en-US" sz="2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ea typeface="Verdana" panose="020B0604030504040204" pitchFamily="34" charset="0"/>
              <a:cs typeface="Arial"/>
            </a:endParaRPr>
          </a:p>
        </p:txBody>
      </p:sp>
      <p:pic>
        <p:nvPicPr>
          <p:cNvPr id="4" name="Picture 3"/>
          <p:cNvPicPr>
            <a:picLocks noChangeAspect="1"/>
          </p:cNvPicPr>
          <p:nvPr/>
        </p:nvPicPr>
        <p:blipFill>
          <a:blip r:embed="rId3"/>
          <a:stretch>
            <a:fillRect/>
          </a:stretch>
        </p:blipFill>
        <p:spPr>
          <a:xfrm>
            <a:off x="3657600" y="1676400"/>
            <a:ext cx="1600200" cy="822121"/>
          </a:xfrm>
          <a:prstGeom prst="rect">
            <a:avLst/>
          </a:prstGeom>
        </p:spPr>
      </p:pic>
      <p:sp>
        <p:nvSpPr>
          <p:cNvPr id="5" name="Rectangle 4"/>
          <p:cNvSpPr/>
          <p:nvPr/>
        </p:nvSpPr>
        <p:spPr>
          <a:xfrm>
            <a:off x="0" y="0"/>
            <a:ext cx="9144000" cy="457200"/>
          </a:xfrm>
          <a:prstGeom prst="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228600" y="6553200"/>
            <a:ext cx="1104900" cy="101531"/>
          </a:xfrm>
          <a:prstGeom prst="rect">
            <a:avLst/>
          </a:prstGeom>
        </p:spPr>
      </p:pic>
      <p:sp>
        <p:nvSpPr>
          <p:cNvPr id="7" name="Slide Number Placeholder 6"/>
          <p:cNvSpPr>
            <a:spLocks noGrp="1"/>
          </p:cNvSpPr>
          <p:nvPr>
            <p:ph type="sldNum" sz="quarter" idx="12"/>
          </p:nvPr>
        </p:nvSpPr>
        <p:spPr/>
        <p:txBody>
          <a:bodyPr/>
          <a:lstStyle/>
          <a:p>
            <a:fld id="{60CEB342-31B3-4E3E-8723-5A78AEBFA743}" type="slidenum">
              <a:rPr lang="en-US" smtClean="0"/>
              <a:t>1</a:t>
            </a:fld>
            <a:endParaRPr lang="en-US" dirty="0"/>
          </a:p>
        </p:txBody>
      </p:sp>
      <p:sp>
        <p:nvSpPr>
          <p:cNvPr id="8" name="Subtitle 7"/>
          <p:cNvSpPr>
            <a:spLocks noGrp="1"/>
          </p:cNvSpPr>
          <p:nvPr>
            <p:ph type="subTitle" idx="1"/>
          </p:nvPr>
        </p:nvSpPr>
        <p:spPr>
          <a:xfrm>
            <a:off x="1371600" y="3200400"/>
            <a:ext cx="6400800" cy="2438400"/>
          </a:xfrm>
        </p:spPr>
        <p:txBody>
          <a:bodyPr>
            <a:normAutofit/>
          </a:bodyPr>
          <a:lstStyle/>
          <a:p>
            <a:r>
              <a:rPr lang="en-US" sz="5400" dirty="0">
                <a:solidFill>
                  <a:srgbClr val="000000"/>
                </a:solidFill>
                <a:latin typeface="Arial"/>
                <a:ea typeface="Verdana" panose="020B0604030504040204" pitchFamily="34" charset="0"/>
                <a:cs typeface="Arial"/>
              </a:rPr>
              <a:t>SEF Tracker</a:t>
            </a:r>
            <a:br>
              <a:rPr lang="en-US" sz="5400" dirty="0">
                <a:solidFill>
                  <a:srgbClr val="000000"/>
                </a:solidFill>
                <a:latin typeface="Arial"/>
                <a:ea typeface="Verdana" panose="020B0604030504040204" pitchFamily="34" charset="0"/>
                <a:cs typeface="Arial"/>
              </a:rPr>
            </a:br>
            <a:r>
              <a:rPr lang="en-US" dirty="0">
                <a:solidFill>
                  <a:srgbClr val="000000"/>
                </a:solidFill>
                <a:latin typeface="Arial"/>
                <a:ea typeface="Verdana" panose="020B0604030504040204" pitchFamily="34" charset="0"/>
                <a:cs typeface="Arial"/>
              </a:rPr>
              <a:t/>
            </a:r>
            <a:br>
              <a:rPr lang="en-US" dirty="0">
                <a:solidFill>
                  <a:srgbClr val="000000"/>
                </a:solidFill>
                <a:latin typeface="Arial"/>
                <a:ea typeface="Verdana" panose="020B0604030504040204" pitchFamily="34" charset="0"/>
                <a:cs typeface="Arial"/>
              </a:rPr>
            </a:br>
            <a:r>
              <a:rPr lang="en-US" dirty="0">
                <a:solidFill>
                  <a:srgbClr val="000000"/>
                </a:solidFill>
                <a:latin typeface="Arial"/>
                <a:ea typeface="Verdana" panose="020B0604030504040204" pitchFamily="34" charset="0"/>
                <a:cs typeface="Arial"/>
              </a:rPr>
              <a:t>Jan.-Mar. 2014</a:t>
            </a:r>
            <a:endParaRPr lang="en-US" dirty="0"/>
          </a:p>
        </p:txBody>
      </p:sp>
    </p:spTree>
    <p:extLst>
      <p:ext uri="{BB962C8B-B14F-4D97-AF65-F5344CB8AC3E}">
        <p14:creationId xmlns:p14="http://schemas.microsoft.com/office/powerpoint/2010/main" val="2902010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2800" dirty="0" smtClean="0">
                <a:latin typeface="Arial"/>
                <a:ea typeface="Verdana" panose="020B0604030504040204" pitchFamily="34" charset="0"/>
                <a:cs typeface="Arial"/>
              </a:rPr>
              <a:t>IRS: Volume per SEF</a:t>
            </a:r>
            <a:r>
              <a:rPr lang="en-US" sz="2800" dirty="0" smtClean="0">
                <a:latin typeface="Arial"/>
                <a:cs typeface="Arial"/>
              </a:rPr>
              <a:t/>
            </a:r>
            <a:br>
              <a:rPr lang="en-US" sz="2800" dirty="0" smtClean="0">
                <a:latin typeface="Arial"/>
                <a:cs typeface="Arial"/>
              </a:rPr>
            </a:br>
            <a:r>
              <a:rPr lang="en-US" sz="1800" dirty="0" smtClean="0">
                <a:latin typeface="Arial"/>
                <a:ea typeface="Verdana" panose="020B0604030504040204" pitchFamily="34" charset="0"/>
                <a:cs typeface="Arial"/>
              </a:rPr>
              <a:t>(in billions notional USD, excluding FRAs)</a:t>
            </a:r>
            <a:endParaRPr lang="en-US" sz="1800" dirty="0">
              <a:latin typeface="Arial"/>
              <a:ea typeface="Verdana" panose="020B0604030504040204" pitchFamily="34" charset="0"/>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2772419"/>
              </p:ext>
            </p:extLst>
          </p:nvPr>
        </p:nvGraphicFramePr>
        <p:xfrm>
          <a:off x="304800" y="1295400"/>
          <a:ext cx="8534400" cy="50292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p:cNvPicPr>
          <p:nvPr/>
        </p:nvPicPr>
        <p:blipFill>
          <a:blip r:embed="rId4"/>
          <a:stretch>
            <a:fillRect/>
          </a:stretch>
        </p:blipFill>
        <p:spPr>
          <a:xfrm>
            <a:off x="228600" y="6553200"/>
            <a:ext cx="1104900" cy="101531"/>
          </a:xfrm>
          <a:prstGeom prst="rect">
            <a:avLst/>
          </a:prstGeom>
        </p:spPr>
      </p:pic>
      <p:sp>
        <p:nvSpPr>
          <p:cNvPr id="10" name="Rectangle 9"/>
          <p:cNvSpPr/>
          <p:nvPr/>
        </p:nvSpPr>
        <p:spPr>
          <a:xfrm>
            <a:off x="0" y="0"/>
            <a:ext cx="9144000" cy="381000"/>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60CEB342-31B3-4E3E-8723-5A78AEBFA743}" type="slidenum">
              <a:rPr lang="en-US" smtClean="0"/>
              <a:t>10</a:t>
            </a:fld>
            <a:endParaRPr lang="en-US" dirty="0"/>
          </a:p>
        </p:txBody>
      </p:sp>
      <p:sp>
        <p:nvSpPr>
          <p:cNvPr id="9" name="Footer Placeholder 2"/>
          <p:cNvSpPr>
            <a:spLocks noGrp="1"/>
          </p:cNvSpPr>
          <p:nvPr/>
        </p:nvSpPr>
        <p:spPr>
          <a:xfrm>
            <a:off x="2057400" y="6286383"/>
            <a:ext cx="7543800" cy="380990"/>
          </a:xfrm>
          <a:prstGeom prst="rect">
            <a:avLst/>
          </a:prstGeom>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smtClean="0">
                <a:solidFill>
                  <a:schemeClr val="tx1"/>
                </a:solidFill>
              </a:rPr>
              <a:t>Note: Other consists of three SEFs with less than 1% market share each: DW, Javelin, and </a:t>
            </a:r>
            <a:r>
              <a:rPr lang="en-US" dirty="0" err="1" smtClean="0"/>
              <a:t>trueEX</a:t>
            </a:r>
            <a:endParaRPr lang="en-US" dirty="0">
              <a:solidFill>
                <a:schemeClr val="tx1"/>
              </a:solidFill>
            </a:endParaRPr>
          </a:p>
        </p:txBody>
      </p:sp>
    </p:spTree>
    <p:extLst>
      <p:ext uri="{BB962C8B-B14F-4D97-AF65-F5344CB8AC3E}">
        <p14:creationId xmlns:p14="http://schemas.microsoft.com/office/powerpoint/2010/main" val="175630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2800" dirty="0">
                <a:latin typeface="Arial"/>
                <a:ea typeface="Verdana" panose="020B0604030504040204" pitchFamily="34" charset="0"/>
                <a:cs typeface="Arial"/>
              </a:rPr>
              <a:t>IRS: Volume per </a:t>
            </a:r>
            <a:r>
              <a:rPr lang="en-US" sz="2800" dirty="0" smtClean="0">
                <a:latin typeface="Arial"/>
                <a:ea typeface="Verdana" panose="020B0604030504040204" pitchFamily="34" charset="0"/>
                <a:cs typeface="Arial"/>
              </a:rPr>
              <a:t>SEF in Latest Week</a:t>
            </a:r>
            <a:r>
              <a:rPr lang="en-US" sz="2800" dirty="0">
                <a:latin typeface="Arial"/>
                <a:cs typeface="Arial"/>
              </a:rPr>
              <a:t/>
            </a:r>
            <a:br>
              <a:rPr lang="en-US" sz="2800" dirty="0">
                <a:latin typeface="Arial"/>
                <a:cs typeface="Arial"/>
              </a:rPr>
            </a:br>
            <a:r>
              <a:rPr lang="en-US" sz="1800" dirty="0" smtClean="0">
                <a:latin typeface="Arial"/>
                <a:ea typeface="Verdana" panose="020B0604030504040204" pitchFamily="34" charset="0"/>
                <a:cs typeface="Arial"/>
              </a:rPr>
              <a:t>(24-28 March, excluding </a:t>
            </a:r>
            <a:r>
              <a:rPr lang="en-US" sz="1800" dirty="0">
                <a:latin typeface="Arial"/>
                <a:ea typeface="Verdana" panose="020B0604030504040204" pitchFamily="34" charset="0"/>
                <a:cs typeface="Arial"/>
              </a:rPr>
              <a:t>FRAs)</a:t>
            </a:r>
            <a:endParaRPr lang="en-US" sz="1800" dirty="0">
              <a:latin typeface="Arial"/>
              <a:cs typeface="Aria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67653652"/>
              </p:ext>
            </p:extLst>
          </p:nvPr>
        </p:nvGraphicFramePr>
        <p:xfrm>
          <a:off x="457200" y="1447800"/>
          <a:ext cx="8382000" cy="49530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a:stretch>
            <a:fillRect/>
          </a:stretch>
        </p:blipFill>
        <p:spPr>
          <a:xfrm>
            <a:off x="228600" y="6553200"/>
            <a:ext cx="1104900" cy="101531"/>
          </a:xfrm>
          <a:prstGeom prst="rect">
            <a:avLst/>
          </a:prstGeom>
        </p:spPr>
      </p:pic>
      <p:sp>
        <p:nvSpPr>
          <p:cNvPr id="10" name="Rectangle 9"/>
          <p:cNvSpPr/>
          <p:nvPr/>
        </p:nvSpPr>
        <p:spPr>
          <a:xfrm>
            <a:off x="0" y="0"/>
            <a:ext cx="9144000" cy="381000"/>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60CEB342-31B3-4E3E-8723-5A78AEBFA743}" type="slidenum">
              <a:rPr lang="en-US" smtClean="0"/>
              <a:t>11</a:t>
            </a:fld>
            <a:endParaRPr lang="en-US" dirty="0"/>
          </a:p>
        </p:txBody>
      </p:sp>
    </p:spTree>
    <p:extLst>
      <p:ext uri="{BB962C8B-B14F-4D97-AF65-F5344CB8AC3E}">
        <p14:creationId xmlns:p14="http://schemas.microsoft.com/office/powerpoint/2010/main" val="2683243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381000"/>
            <a:ext cx="8229600" cy="1143000"/>
          </a:xfrm>
        </p:spPr>
        <p:txBody>
          <a:bodyPr>
            <a:normAutofit/>
          </a:bodyPr>
          <a:lstStyle/>
          <a:p>
            <a:r>
              <a:rPr lang="en-US" sz="2800" dirty="0" smtClean="0">
                <a:latin typeface="Arial"/>
                <a:ea typeface="Verdana" panose="020B0604030504040204" pitchFamily="34" charset="0"/>
                <a:cs typeface="Arial"/>
              </a:rPr>
              <a:t>IRS: Market Share per SEF</a:t>
            </a:r>
            <a:br>
              <a:rPr lang="en-US" sz="2800" dirty="0" smtClean="0">
                <a:latin typeface="Arial"/>
                <a:ea typeface="Verdana" panose="020B0604030504040204" pitchFamily="34" charset="0"/>
                <a:cs typeface="Arial"/>
              </a:rPr>
            </a:br>
            <a:r>
              <a:rPr lang="en-US" sz="1800" dirty="0" smtClean="0">
                <a:latin typeface="Arial"/>
                <a:ea typeface="Verdana" panose="020B0604030504040204" pitchFamily="34" charset="0"/>
                <a:cs typeface="Arial"/>
              </a:rPr>
              <a:t>(excluding FRAs)</a:t>
            </a:r>
            <a:endParaRPr lang="en-US" sz="1800" dirty="0">
              <a:latin typeface="Arial"/>
              <a:ea typeface="Verdana" panose="020B0604030504040204" pitchFamily="34" charset="0"/>
              <a:cs typeface="Arial"/>
            </a:endParaRPr>
          </a:p>
        </p:txBody>
      </p:sp>
      <p:graphicFrame>
        <p:nvGraphicFramePr>
          <p:cNvPr id="11" name="Content Placeholder 3"/>
          <p:cNvGraphicFramePr>
            <a:graphicFrameLocks noGrp="1"/>
          </p:cNvGraphicFramePr>
          <p:nvPr>
            <p:ph idx="1"/>
            <p:extLst>
              <p:ext uri="{D42A27DB-BD31-4B8C-83A1-F6EECF244321}">
                <p14:modId xmlns:p14="http://schemas.microsoft.com/office/powerpoint/2010/main" val="4010384602"/>
              </p:ext>
            </p:extLst>
          </p:nvPr>
        </p:nvGraphicFramePr>
        <p:xfrm>
          <a:off x="304800" y="1295400"/>
          <a:ext cx="8458200" cy="51054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p:cNvPicPr>
            <a:picLocks noChangeAspect="1"/>
          </p:cNvPicPr>
          <p:nvPr/>
        </p:nvPicPr>
        <p:blipFill>
          <a:blip r:embed="rId3"/>
          <a:stretch>
            <a:fillRect/>
          </a:stretch>
        </p:blipFill>
        <p:spPr>
          <a:xfrm>
            <a:off x="228600" y="6553200"/>
            <a:ext cx="1104900" cy="101531"/>
          </a:xfrm>
          <a:prstGeom prst="rect">
            <a:avLst/>
          </a:prstGeom>
        </p:spPr>
      </p:pic>
      <p:sp>
        <p:nvSpPr>
          <p:cNvPr id="8" name="Rectangle 7"/>
          <p:cNvSpPr/>
          <p:nvPr/>
        </p:nvSpPr>
        <p:spPr>
          <a:xfrm>
            <a:off x="0" y="0"/>
            <a:ext cx="9144000" cy="381000"/>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60CEB342-31B3-4E3E-8723-5A78AEBFA743}" type="slidenum">
              <a:rPr lang="en-US" smtClean="0"/>
              <a:t>12</a:t>
            </a:fld>
            <a:endParaRPr lang="en-US" dirty="0"/>
          </a:p>
        </p:txBody>
      </p:sp>
      <p:sp>
        <p:nvSpPr>
          <p:cNvPr id="12" name="Footer Placeholder 2"/>
          <p:cNvSpPr>
            <a:spLocks noGrp="1"/>
          </p:cNvSpPr>
          <p:nvPr/>
        </p:nvSpPr>
        <p:spPr>
          <a:xfrm>
            <a:off x="2057400" y="6286383"/>
            <a:ext cx="6400800" cy="380990"/>
          </a:xfrm>
          <a:prstGeom prst="rect">
            <a:avLst/>
          </a:prstGeom>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smtClean="0">
                <a:solidFill>
                  <a:schemeClr val="tx1"/>
                </a:solidFill>
              </a:rPr>
              <a:t>Note: Other consists of three SEFs with less than 1% market share each: DW, Javelin, and </a:t>
            </a:r>
            <a:r>
              <a:rPr lang="en-US" dirty="0" err="1" smtClean="0"/>
              <a:t>trueEX</a:t>
            </a:r>
            <a:endParaRPr lang="en-US" dirty="0">
              <a:solidFill>
                <a:schemeClr val="tx1"/>
              </a:solidFill>
            </a:endParaRPr>
          </a:p>
        </p:txBody>
      </p:sp>
    </p:spTree>
    <p:extLst>
      <p:ext uri="{BB962C8B-B14F-4D97-AF65-F5344CB8AC3E}">
        <p14:creationId xmlns:p14="http://schemas.microsoft.com/office/powerpoint/2010/main" val="3774072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95400"/>
          </a:xfrm>
        </p:spPr>
        <p:txBody>
          <a:bodyPr>
            <a:normAutofit/>
          </a:bodyPr>
          <a:lstStyle/>
          <a:p>
            <a:r>
              <a:rPr lang="en-US" sz="2800" dirty="0" smtClean="0">
                <a:latin typeface="Arial"/>
                <a:ea typeface="Verdana" panose="020B0604030504040204" pitchFamily="34" charset="0"/>
                <a:cs typeface="Arial"/>
              </a:rPr>
              <a:t>Credit: Volume </a:t>
            </a:r>
            <a:br>
              <a:rPr lang="en-US" sz="2800" dirty="0" smtClean="0">
                <a:latin typeface="Arial"/>
                <a:ea typeface="Verdana" panose="020B0604030504040204" pitchFamily="34" charset="0"/>
                <a:cs typeface="Arial"/>
              </a:rPr>
            </a:br>
            <a:r>
              <a:rPr lang="en-US" sz="1800" dirty="0" smtClean="0">
                <a:latin typeface="Arial"/>
                <a:ea typeface="Verdana" panose="020B0604030504040204" pitchFamily="34" charset="0"/>
                <a:cs typeface="Arial"/>
              </a:rPr>
              <a:t>(in billions notional USD)</a:t>
            </a:r>
            <a:endParaRPr lang="en-US" sz="1800" dirty="0">
              <a:latin typeface="Arial"/>
              <a:ea typeface="Verdana" panose="020B0604030504040204" pitchFamily="34" charset="0"/>
              <a:cs typeface="Arial"/>
            </a:endParaRPr>
          </a:p>
        </p:txBody>
      </p:sp>
      <p:graphicFrame>
        <p:nvGraphicFramePr>
          <p:cNvPr id="8" name="Content Placeholder 6"/>
          <p:cNvGraphicFramePr>
            <a:graphicFrameLocks/>
          </p:cNvGraphicFramePr>
          <p:nvPr>
            <p:extLst>
              <p:ext uri="{D42A27DB-BD31-4B8C-83A1-F6EECF244321}">
                <p14:modId xmlns:p14="http://schemas.microsoft.com/office/powerpoint/2010/main" val="1479457466"/>
              </p:ext>
            </p:extLst>
          </p:nvPr>
        </p:nvGraphicFramePr>
        <p:xfrm>
          <a:off x="228600" y="1371600"/>
          <a:ext cx="8534400" cy="48768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a:stretch>
            <a:fillRect/>
          </a:stretch>
        </p:blipFill>
        <p:spPr>
          <a:xfrm>
            <a:off x="228600" y="6553200"/>
            <a:ext cx="1104900" cy="101531"/>
          </a:xfrm>
          <a:prstGeom prst="rect">
            <a:avLst/>
          </a:prstGeom>
        </p:spPr>
      </p:pic>
      <p:sp>
        <p:nvSpPr>
          <p:cNvPr id="10" name="Rectangle 9"/>
          <p:cNvSpPr/>
          <p:nvPr/>
        </p:nvSpPr>
        <p:spPr>
          <a:xfrm>
            <a:off x="0" y="0"/>
            <a:ext cx="9144000" cy="381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60CEB342-31B3-4E3E-8723-5A78AEBFA743}" type="slidenum">
              <a:rPr lang="en-US" smtClean="0"/>
              <a:t>13</a:t>
            </a:fld>
            <a:endParaRPr lang="en-US" dirty="0"/>
          </a:p>
        </p:txBody>
      </p:sp>
    </p:spTree>
    <p:extLst>
      <p:ext uri="{BB962C8B-B14F-4D97-AF65-F5344CB8AC3E}">
        <p14:creationId xmlns:p14="http://schemas.microsoft.com/office/powerpoint/2010/main" val="3988733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2800" dirty="0" smtClean="0">
                <a:latin typeface="Arial"/>
                <a:ea typeface="Verdana" panose="020B0604030504040204" pitchFamily="34" charset="0"/>
                <a:cs typeface="Arial"/>
              </a:rPr>
              <a:t>Credit </a:t>
            </a:r>
            <a:r>
              <a:rPr lang="en-US" sz="2800" dirty="0">
                <a:latin typeface="Arial"/>
                <a:ea typeface="Verdana" panose="020B0604030504040204" pitchFamily="34" charset="0"/>
                <a:cs typeface="Arial"/>
              </a:rPr>
              <a:t>Volume</a:t>
            </a:r>
            <a:br>
              <a:rPr lang="en-US" sz="2800" dirty="0">
                <a:latin typeface="Arial"/>
                <a:ea typeface="Verdana" panose="020B0604030504040204" pitchFamily="34" charset="0"/>
                <a:cs typeface="Arial"/>
              </a:rPr>
            </a:br>
            <a:r>
              <a:rPr lang="en-US" sz="1800" dirty="0">
                <a:latin typeface="Arial"/>
                <a:ea typeface="Verdana" panose="020B0604030504040204" pitchFamily="34" charset="0"/>
                <a:cs typeface="Arial"/>
              </a:rPr>
              <a:t>(in billions </a:t>
            </a:r>
            <a:r>
              <a:rPr lang="en-US" sz="1800" dirty="0" smtClean="0">
                <a:latin typeface="Arial"/>
                <a:ea typeface="Verdana" panose="020B0604030504040204" pitchFamily="34" charset="0"/>
                <a:cs typeface="Arial"/>
              </a:rPr>
              <a:t>notional USD</a:t>
            </a:r>
            <a:r>
              <a:rPr lang="en-US" sz="1800" dirty="0">
                <a:latin typeface="Arial"/>
                <a:ea typeface="Verdana" panose="020B0604030504040204" pitchFamily="34" charset="0"/>
                <a:cs typeface="Arial"/>
              </a:rPr>
              <a:t>)</a:t>
            </a:r>
          </a:p>
        </p:txBody>
      </p:sp>
      <p:graphicFrame>
        <p:nvGraphicFramePr>
          <p:cNvPr id="7" name="Content Placeholder 5"/>
          <p:cNvGraphicFramePr>
            <a:graphicFrameLocks/>
          </p:cNvGraphicFramePr>
          <p:nvPr>
            <p:extLst>
              <p:ext uri="{D42A27DB-BD31-4B8C-83A1-F6EECF244321}">
                <p14:modId xmlns:p14="http://schemas.microsoft.com/office/powerpoint/2010/main" val="2548092575"/>
              </p:ext>
            </p:extLst>
          </p:nvPr>
        </p:nvGraphicFramePr>
        <p:xfrm>
          <a:off x="762000" y="1540694"/>
          <a:ext cx="7874000" cy="4783906"/>
        </p:xfrm>
        <a:graphic>
          <a:graphicData uri="http://schemas.openxmlformats.org/drawingml/2006/table">
            <a:tbl>
              <a:tblPr>
                <a:tableStyleId>{72833802-FEF1-4C79-8D5D-14CF1EAF98D9}</a:tableStyleId>
              </a:tblPr>
              <a:tblGrid>
                <a:gridCol w="2590800"/>
                <a:gridCol w="2514600"/>
                <a:gridCol w="482600"/>
                <a:gridCol w="2286000"/>
              </a:tblGrid>
              <a:tr h="347607">
                <a:tc>
                  <a:txBody>
                    <a:bodyPr/>
                    <a:lstStyle/>
                    <a:p>
                      <a:pPr algn="l" fontAlgn="b"/>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SEF</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9525" marT="9525"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Latest Week</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Year-to-Date</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9525" marT="9525"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185793">
                <a:tc>
                  <a:txBody>
                    <a:bodyPr/>
                    <a:lstStyle/>
                    <a:p>
                      <a:pPr algn="l" fontAlgn="b">
                        <a:spcAft>
                          <a:spcPts val="600"/>
                        </a:spcAft>
                      </a:pPr>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18288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spcAft>
                          <a:spcPts val="600"/>
                        </a:spcAft>
                      </a:pP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spcAft>
                          <a:spcPts val="600"/>
                        </a:spcAft>
                      </a:pP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spcAft>
                          <a:spcPts val="600"/>
                        </a:spcAft>
                      </a:pP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54016">
                <a:tc>
                  <a:txBody>
                    <a:bodyPr/>
                    <a:lstStyle/>
                    <a:p>
                      <a:pPr algn="l" fontAlgn="b"/>
                      <a:r>
                        <a:rPr lang="en-US" sz="1100" b="0" i="0" u="none" strike="noStrike" dirty="0" smtClean="0">
                          <a:effectLst/>
                          <a:latin typeface="Verdana" panose="020B0604030504040204" pitchFamily="34" charset="0"/>
                          <a:ea typeface="Verdana" panose="020B0604030504040204" pitchFamily="34" charset="0"/>
                          <a:cs typeface="Verdana" panose="020B0604030504040204" pitchFamily="34" charset="0"/>
                        </a:rPr>
                        <a:t>BGC</a:t>
                      </a:r>
                      <a:endPar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0.2</a:t>
                      </a:r>
                    </a:p>
                  </a:txBody>
                  <a:tcPr marL="182880" marR="27432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r" fontAlgn="b">
                        <a:spcAft>
                          <a:spcPts val="0"/>
                        </a:spcAft>
                      </a:pP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2880" marR="27432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4.2</a:t>
                      </a:r>
                    </a:p>
                  </a:txBody>
                  <a:tcPr marL="182880" marR="27432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r>
              <a:tr h="337988">
                <a:tc>
                  <a:txBody>
                    <a:bodyPr/>
                    <a:lstStyle/>
                    <a:p>
                      <a:pPr algn="l"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Bloomberg</a:t>
                      </a:r>
                    </a:p>
                  </a:txBody>
                  <a:tcPr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88.3</a:t>
                      </a:r>
                    </a:p>
                  </a:txBody>
                  <a:tcPr marL="182880" marR="27432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r" fontAlgn="b">
                        <a:spcAft>
                          <a:spcPts val="0"/>
                        </a:spcAft>
                      </a:pP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2880" marR="27432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847.7</a:t>
                      </a:r>
                    </a:p>
                  </a:txBody>
                  <a:tcPr marL="182880" marR="27432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r>
              <a:tr h="337988">
                <a:tc>
                  <a:txBody>
                    <a:bodyPr/>
                    <a:lstStyle/>
                    <a:p>
                      <a:pPr algn="l" fontAlgn="b"/>
                      <a:r>
                        <a:rPr lang="en-US" sz="1100" b="0" i="0" u="none" strike="noStrike" dirty="0" smtClean="0">
                          <a:effectLst/>
                          <a:latin typeface="Verdana" panose="020B0604030504040204" pitchFamily="34" charset="0"/>
                          <a:ea typeface="Verdana" panose="020B0604030504040204" pitchFamily="34" charset="0"/>
                          <a:cs typeface="Verdana" panose="020B0604030504040204" pitchFamily="34" charset="0"/>
                        </a:rPr>
                        <a:t>DW</a:t>
                      </a:r>
                      <a:endPar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a:t>
                      </a:r>
                    </a:p>
                  </a:txBody>
                  <a:tcPr marL="182880" marR="27432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r" fontAlgn="b"/>
                      <a:endPar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182880" marR="27432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r" fontAlgn="b"/>
                      <a:r>
                        <a:rPr lang="en-US" sz="1100" b="0" i="0" u="none" strike="noStrike" dirty="0" smtClean="0">
                          <a:effectLst/>
                          <a:latin typeface="Verdana" panose="020B0604030504040204" pitchFamily="34" charset="0"/>
                          <a:ea typeface="Verdana" panose="020B0604030504040204" pitchFamily="34" charset="0"/>
                          <a:cs typeface="Verdana" panose="020B0604030504040204" pitchFamily="34" charset="0"/>
                        </a:rPr>
                        <a:t>-</a:t>
                      </a:r>
                      <a:endPar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182880" marR="27432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r>
              <a:tr h="337988">
                <a:tc>
                  <a:txBody>
                    <a:bodyPr/>
                    <a:lstStyle/>
                    <a:p>
                      <a:pPr algn="l"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GFI Group</a:t>
                      </a:r>
                    </a:p>
                  </a:txBody>
                  <a:tcPr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9.7</a:t>
                      </a:r>
                    </a:p>
                  </a:txBody>
                  <a:tcPr marL="182880" marR="27432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r" fontAlgn="b">
                        <a:spcAft>
                          <a:spcPts val="0"/>
                        </a:spcAft>
                      </a:pP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2880" marR="27432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116.3</a:t>
                      </a:r>
                    </a:p>
                  </a:txBody>
                  <a:tcPr marL="182880" marR="27432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r>
              <a:tr h="337988">
                <a:tc>
                  <a:txBody>
                    <a:bodyPr/>
                    <a:lstStyle/>
                    <a:p>
                      <a:pPr algn="l"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ICAP</a:t>
                      </a:r>
                    </a:p>
                  </a:txBody>
                  <a:tcPr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1.1</a:t>
                      </a:r>
                    </a:p>
                  </a:txBody>
                  <a:tcPr marL="182880" marR="27432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r" fontAlgn="b">
                        <a:spcAft>
                          <a:spcPts val="0"/>
                        </a:spcAft>
                      </a:pP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2880" marR="27432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26.7</a:t>
                      </a:r>
                    </a:p>
                  </a:txBody>
                  <a:tcPr marL="182880" marR="27432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r>
              <a:tr h="337988">
                <a:tc>
                  <a:txBody>
                    <a:bodyPr/>
                    <a:lstStyle/>
                    <a:p>
                      <a:pPr algn="l" fontAlgn="b"/>
                      <a:r>
                        <a:rPr lang="en-US" sz="1100" b="0" i="0" u="none" strike="noStrike" dirty="0" smtClean="0">
                          <a:effectLst/>
                          <a:latin typeface="Verdana" panose="020B0604030504040204" pitchFamily="34" charset="0"/>
                          <a:ea typeface="Verdana" panose="020B0604030504040204" pitchFamily="34" charset="0"/>
                          <a:cs typeface="Verdana" panose="020B0604030504040204" pitchFamily="34" charset="0"/>
                        </a:rPr>
                        <a:t>ICE</a:t>
                      </a:r>
                      <a:endPar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3.0</a:t>
                      </a:r>
                    </a:p>
                  </a:txBody>
                  <a:tcPr marL="182880" marR="27432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r" fontAlgn="b">
                        <a:spcAft>
                          <a:spcPts val="0"/>
                        </a:spcAft>
                      </a:pP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2880" marR="27432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48.2</a:t>
                      </a:r>
                    </a:p>
                  </a:txBody>
                  <a:tcPr marL="182880" marR="27432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r>
              <a:tr h="337988">
                <a:tc>
                  <a:txBody>
                    <a:bodyPr/>
                    <a:lstStyle/>
                    <a:p>
                      <a:pPr algn="l" fontAlgn="b"/>
                      <a:r>
                        <a:rPr lang="en-US" sz="1100" b="0" i="0" u="none" strike="noStrike" dirty="0" err="1">
                          <a:effectLst/>
                          <a:latin typeface="Verdana" panose="020B0604030504040204" pitchFamily="34" charset="0"/>
                          <a:ea typeface="Verdana" panose="020B0604030504040204" pitchFamily="34" charset="0"/>
                          <a:cs typeface="Verdana" panose="020B0604030504040204" pitchFamily="34" charset="0"/>
                        </a:rPr>
                        <a:t>MarketAxess</a:t>
                      </a:r>
                      <a:endPar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3.3</a:t>
                      </a:r>
                    </a:p>
                  </a:txBody>
                  <a:tcPr marL="182880" marR="27432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r" fontAlgn="b">
                        <a:spcAft>
                          <a:spcPts val="0"/>
                        </a:spcAft>
                      </a:pP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2880" marR="27432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19.4</a:t>
                      </a:r>
                    </a:p>
                  </a:txBody>
                  <a:tcPr marL="182880" marR="27432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r>
              <a:tr h="337988">
                <a:tc>
                  <a:txBody>
                    <a:bodyPr/>
                    <a:lstStyle/>
                    <a:p>
                      <a:pPr algn="l" fontAlgn="b"/>
                      <a:r>
                        <a:rPr lang="en-US" sz="1100" b="0" i="0" u="none" strike="noStrike" dirty="0" smtClean="0">
                          <a:effectLst/>
                          <a:latin typeface="Verdana" panose="020B0604030504040204" pitchFamily="34" charset="0"/>
                          <a:ea typeface="Verdana" panose="020B0604030504040204" pitchFamily="34" charset="0"/>
                          <a:cs typeface="Verdana" panose="020B0604030504040204" pitchFamily="34" charset="0"/>
                        </a:rPr>
                        <a:t>Tradition</a:t>
                      </a:r>
                      <a:endPar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0.9</a:t>
                      </a:r>
                    </a:p>
                  </a:txBody>
                  <a:tcPr marL="182880" marR="27432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r" fontAlgn="b">
                        <a:spcAft>
                          <a:spcPts val="0"/>
                        </a:spcAft>
                      </a:pPr>
                      <a:endPar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182880" marR="27432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25.8</a:t>
                      </a:r>
                    </a:p>
                  </a:txBody>
                  <a:tcPr marL="182880" marR="27432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r>
              <a:tr h="337988">
                <a:tc>
                  <a:txBody>
                    <a:bodyPr/>
                    <a:lstStyle/>
                    <a:p>
                      <a:pPr algn="l"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Tullett Prebon</a:t>
                      </a:r>
                    </a:p>
                  </a:txBody>
                  <a:tcPr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9.4</a:t>
                      </a:r>
                    </a:p>
                  </a:txBody>
                  <a:tcPr marL="182880" marR="27432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r" fontAlgn="b">
                        <a:spcAft>
                          <a:spcPts val="0"/>
                        </a:spcAft>
                      </a:pP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2880" marR="27432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43.1</a:t>
                      </a:r>
                    </a:p>
                  </a:txBody>
                  <a:tcPr marL="182880" marR="27432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r>
              <a:tr h="337988">
                <a:tc>
                  <a:txBody>
                    <a:bodyPr/>
                    <a:lstStyle/>
                    <a:p>
                      <a:pPr algn="l" fontAlgn="b"/>
                      <a:r>
                        <a:rPr lang="en-US" sz="1100" b="0" i="0" u="none" strike="noStrike" dirty="0" smtClean="0">
                          <a:effectLst/>
                          <a:latin typeface="Verdana" panose="020B0604030504040204" pitchFamily="34" charset="0"/>
                          <a:ea typeface="Verdana" panose="020B0604030504040204" pitchFamily="34" charset="0"/>
                          <a:cs typeface="Verdana" panose="020B0604030504040204" pitchFamily="34" charset="0"/>
                        </a:rPr>
                        <a:t>TW</a:t>
                      </a:r>
                      <a:endPar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9.0</a:t>
                      </a:r>
                    </a:p>
                  </a:txBody>
                  <a:tcPr marL="182880" marR="27432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r" fontAlgn="b">
                        <a:spcAft>
                          <a:spcPts val="0"/>
                        </a:spcAft>
                      </a:pP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2880" marR="27432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63.6</a:t>
                      </a:r>
                    </a:p>
                  </a:txBody>
                  <a:tcPr marL="182880" marR="27432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r>
              <a:tr h="337988">
                <a:tc>
                  <a:txBody>
                    <a:bodyPr/>
                    <a:lstStyle/>
                    <a:p>
                      <a:pPr algn="l" fontAlgn="b"/>
                      <a:r>
                        <a:rPr lang="en-US" sz="11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Total</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124.9</a:t>
                      </a:r>
                    </a:p>
                  </a:txBody>
                  <a:tcPr marL="182880" marR="27432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spcAft>
                          <a:spcPts val="0"/>
                        </a:spcAft>
                      </a:pP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82880" marR="27432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1,195.0</a:t>
                      </a:r>
                    </a:p>
                  </a:txBody>
                  <a:tcPr marL="182880" marR="27432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516610">
                <a:tc>
                  <a:txBody>
                    <a:bodyPr/>
                    <a:lstStyle/>
                    <a:p>
                      <a:pPr algn="l" fontAlgn="b">
                        <a:lnSpc>
                          <a:spcPct val="150000"/>
                        </a:lnSpc>
                      </a:pPr>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Latest Week:  </a:t>
                      </a:r>
                      <a:endParaRPr lang="en-US" sz="1100" u="none" strike="noStrike" dirty="0" smtClean="0">
                        <a:effectLst/>
                        <a:latin typeface="Verdana" panose="020B0604030504040204" pitchFamily="34" charset="0"/>
                        <a:ea typeface="Verdana" panose="020B0604030504040204" pitchFamily="34" charset="0"/>
                        <a:cs typeface="Verdana" panose="020B0604030504040204" pitchFamily="34" charset="0"/>
                      </a:endParaRPr>
                    </a:p>
                    <a:p>
                      <a:pPr algn="l" fontAlgn="b">
                        <a:lnSpc>
                          <a:spcPct val="150000"/>
                        </a:lnSpc>
                      </a:pPr>
                      <a:r>
                        <a:rPr lang="en-US" sz="1100" u="none" strike="noStrike" dirty="0" smtClean="0">
                          <a:effectLst/>
                          <a:latin typeface="Verdana" panose="020B0604030504040204" pitchFamily="34" charset="0"/>
                          <a:ea typeface="Verdana" panose="020B0604030504040204" pitchFamily="34" charset="0"/>
                          <a:cs typeface="Verdana" panose="020B0604030504040204" pitchFamily="34" charset="0"/>
                        </a:rPr>
                        <a:t>Mar. 24-28</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9525" marT="9525"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b"/>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b"/>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b"/>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pic>
        <p:nvPicPr>
          <p:cNvPr id="8" name="Picture 7"/>
          <p:cNvPicPr>
            <a:picLocks noChangeAspect="1"/>
          </p:cNvPicPr>
          <p:nvPr/>
        </p:nvPicPr>
        <p:blipFill>
          <a:blip r:embed="rId3"/>
          <a:stretch>
            <a:fillRect/>
          </a:stretch>
        </p:blipFill>
        <p:spPr>
          <a:xfrm>
            <a:off x="228600" y="6553200"/>
            <a:ext cx="1104900" cy="101531"/>
          </a:xfrm>
          <a:prstGeom prst="rect">
            <a:avLst/>
          </a:prstGeom>
        </p:spPr>
      </p:pic>
      <p:sp>
        <p:nvSpPr>
          <p:cNvPr id="10" name="Rectangle 9"/>
          <p:cNvSpPr/>
          <p:nvPr/>
        </p:nvSpPr>
        <p:spPr>
          <a:xfrm>
            <a:off x="0" y="0"/>
            <a:ext cx="9144000" cy="381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60CEB342-31B3-4E3E-8723-5A78AEBFA743}" type="slidenum">
              <a:rPr lang="en-US" smtClean="0"/>
              <a:t>14</a:t>
            </a:fld>
            <a:endParaRPr lang="en-US" dirty="0"/>
          </a:p>
        </p:txBody>
      </p:sp>
    </p:spTree>
    <p:extLst>
      <p:ext uri="{BB962C8B-B14F-4D97-AF65-F5344CB8AC3E}">
        <p14:creationId xmlns:p14="http://schemas.microsoft.com/office/powerpoint/2010/main" val="2337813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a:bodyPr>
          <a:lstStyle/>
          <a:p>
            <a:r>
              <a:rPr lang="en-US" sz="2800" dirty="0" smtClean="0">
                <a:latin typeface="Arial"/>
                <a:ea typeface="Verdana" panose="020B0604030504040204" pitchFamily="34" charset="0"/>
                <a:cs typeface="Arial"/>
              </a:rPr>
              <a:t>Credit: Volume per SEF</a:t>
            </a:r>
            <a:r>
              <a:rPr lang="en-US" sz="2800" dirty="0">
                <a:latin typeface="Arial"/>
                <a:ea typeface="Verdana" panose="020B0604030504040204" pitchFamily="34" charset="0"/>
                <a:cs typeface="Arial"/>
              </a:rPr>
              <a:t/>
            </a:r>
            <a:br>
              <a:rPr lang="en-US" sz="2800" dirty="0">
                <a:latin typeface="Arial"/>
                <a:ea typeface="Verdana" panose="020B0604030504040204" pitchFamily="34" charset="0"/>
                <a:cs typeface="Arial"/>
              </a:rPr>
            </a:br>
            <a:r>
              <a:rPr lang="en-US" sz="1800" dirty="0">
                <a:latin typeface="Arial"/>
                <a:ea typeface="Verdana" panose="020B0604030504040204" pitchFamily="34" charset="0"/>
                <a:cs typeface="Arial"/>
              </a:rPr>
              <a:t>(in billions </a:t>
            </a:r>
            <a:r>
              <a:rPr lang="en-US" sz="1800" dirty="0" smtClean="0">
                <a:latin typeface="Arial"/>
                <a:ea typeface="Verdana" panose="020B0604030504040204" pitchFamily="34" charset="0"/>
                <a:cs typeface="Arial"/>
              </a:rPr>
              <a:t>notional USD</a:t>
            </a:r>
            <a:r>
              <a:rPr lang="en-US" sz="1800" dirty="0">
                <a:latin typeface="Arial"/>
                <a:ea typeface="Verdana" panose="020B0604030504040204" pitchFamily="34" charset="0"/>
                <a:cs typeface="Arial"/>
              </a:rPr>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48248417"/>
              </p:ext>
            </p:extLst>
          </p:nvPr>
        </p:nvGraphicFramePr>
        <p:xfrm>
          <a:off x="304800" y="1295400"/>
          <a:ext cx="8534400" cy="51816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p:cNvPicPr>
          <p:nvPr/>
        </p:nvPicPr>
        <p:blipFill>
          <a:blip r:embed="rId4"/>
          <a:stretch>
            <a:fillRect/>
          </a:stretch>
        </p:blipFill>
        <p:spPr>
          <a:xfrm>
            <a:off x="228600" y="6553200"/>
            <a:ext cx="1104900" cy="101531"/>
          </a:xfrm>
          <a:prstGeom prst="rect">
            <a:avLst/>
          </a:prstGeom>
        </p:spPr>
      </p:pic>
      <p:sp>
        <p:nvSpPr>
          <p:cNvPr id="10" name="Rectangle 9"/>
          <p:cNvSpPr/>
          <p:nvPr/>
        </p:nvSpPr>
        <p:spPr>
          <a:xfrm>
            <a:off x="0" y="0"/>
            <a:ext cx="9144000" cy="381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60CEB342-31B3-4E3E-8723-5A78AEBFA743}" type="slidenum">
              <a:rPr lang="en-US" smtClean="0"/>
              <a:t>15</a:t>
            </a:fld>
            <a:endParaRPr lang="en-US" dirty="0"/>
          </a:p>
        </p:txBody>
      </p:sp>
      <p:sp>
        <p:nvSpPr>
          <p:cNvPr id="11" name="Footer Placeholder 2"/>
          <p:cNvSpPr>
            <a:spLocks noGrp="1"/>
          </p:cNvSpPr>
          <p:nvPr/>
        </p:nvSpPr>
        <p:spPr>
          <a:xfrm>
            <a:off x="1600200" y="6362705"/>
            <a:ext cx="7543800" cy="380990"/>
          </a:xfrm>
          <a:prstGeom prst="rect">
            <a:avLst/>
          </a:prstGeom>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smtClean="0">
                <a:solidFill>
                  <a:schemeClr val="tx1"/>
                </a:solidFill>
              </a:rPr>
              <a:t>Note: Other consists of five SEFs with less than 1% market share each: BGC, ICAP, ICE, </a:t>
            </a:r>
            <a:r>
              <a:rPr lang="en-US" dirty="0" err="1" smtClean="0">
                <a:solidFill>
                  <a:schemeClr val="tx1"/>
                </a:solidFill>
              </a:rPr>
              <a:t>MarketAxess</a:t>
            </a:r>
            <a:r>
              <a:rPr lang="en-US" dirty="0" smtClean="0"/>
              <a:t>, and Tradition</a:t>
            </a:r>
            <a:endParaRPr lang="en-US" dirty="0">
              <a:solidFill>
                <a:schemeClr val="tx1"/>
              </a:solidFill>
            </a:endParaRPr>
          </a:p>
        </p:txBody>
      </p:sp>
    </p:spTree>
    <p:extLst>
      <p:ext uri="{BB962C8B-B14F-4D97-AF65-F5344CB8AC3E}">
        <p14:creationId xmlns:p14="http://schemas.microsoft.com/office/powerpoint/2010/main" val="4050918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2800" dirty="0" smtClean="0">
                <a:latin typeface="Arial"/>
                <a:ea typeface="Verdana" panose="020B0604030504040204" pitchFamily="34" charset="0"/>
                <a:cs typeface="Arial"/>
              </a:rPr>
              <a:t>Credit: Volume </a:t>
            </a:r>
            <a:r>
              <a:rPr lang="en-US" sz="2800" dirty="0">
                <a:latin typeface="Arial"/>
                <a:ea typeface="Verdana" panose="020B0604030504040204" pitchFamily="34" charset="0"/>
                <a:cs typeface="Arial"/>
              </a:rPr>
              <a:t>per </a:t>
            </a:r>
            <a:r>
              <a:rPr lang="en-US" sz="2800" dirty="0" smtClean="0">
                <a:latin typeface="Arial"/>
                <a:ea typeface="Verdana" panose="020B0604030504040204" pitchFamily="34" charset="0"/>
                <a:cs typeface="Arial"/>
              </a:rPr>
              <a:t>SEF in Latest Week</a:t>
            </a:r>
            <a:r>
              <a:rPr lang="en-US" sz="2800" dirty="0">
                <a:latin typeface="Arial"/>
                <a:cs typeface="Arial"/>
              </a:rPr>
              <a:t/>
            </a:r>
            <a:br>
              <a:rPr lang="en-US" sz="2800" dirty="0">
                <a:latin typeface="Arial"/>
                <a:cs typeface="Arial"/>
              </a:rPr>
            </a:br>
            <a:r>
              <a:rPr lang="en-US" sz="1800" dirty="0">
                <a:latin typeface="Arial"/>
                <a:ea typeface="Verdana" panose="020B0604030504040204" pitchFamily="34" charset="0"/>
                <a:cs typeface="Arial"/>
              </a:rPr>
              <a:t>(</a:t>
            </a:r>
            <a:r>
              <a:rPr lang="en-US" sz="1800" dirty="0" smtClean="0">
                <a:latin typeface="Arial"/>
                <a:ea typeface="Verdana" panose="020B0604030504040204" pitchFamily="34" charset="0"/>
                <a:cs typeface="Arial"/>
              </a:rPr>
              <a:t>24-28 March</a:t>
            </a:r>
            <a:r>
              <a:rPr lang="en-US" sz="1800" dirty="0" smtClean="0">
                <a:latin typeface="Verdana" panose="020B0604030504040204" pitchFamily="34" charset="0"/>
                <a:ea typeface="Verdana" panose="020B0604030504040204" pitchFamily="34" charset="0"/>
                <a:cs typeface="Verdana" panose="020B0604030504040204" pitchFamily="34" charset="0"/>
              </a:rPr>
              <a:t>)</a:t>
            </a:r>
            <a:endParaRPr lang="en-US" sz="1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249307"/>
              </p:ext>
            </p:extLst>
          </p:nvPr>
        </p:nvGraphicFramePr>
        <p:xfrm>
          <a:off x="381000" y="1447800"/>
          <a:ext cx="8458200" cy="49530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a:stretch>
            <a:fillRect/>
          </a:stretch>
        </p:blipFill>
        <p:spPr>
          <a:xfrm>
            <a:off x="228600" y="6553200"/>
            <a:ext cx="1104900" cy="101531"/>
          </a:xfrm>
          <a:prstGeom prst="rect">
            <a:avLst/>
          </a:prstGeom>
        </p:spPr>
      </p:pic>
      <p:sp>
        <p:nvSpPr>
          <p:cNvPr id="9" name="Rectangle 8"/>
          <p:cNvSpPr/>
          <p:nvPr/>
        </p:nvSpPr>
        <p:spPr>
          <a:xfrm>
            <a:off x="0" y="0"/>
            <a:ext cx="9144000" cy="381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60CEB342-31B3-4E3E-8723-5A78AEBFA743}" type="slidenum">
              <a:rPr lang="en-US" smtClean="0"/>
              <a:t>16</a:t>
            </a:fld>
            <a:endParaRPr lang="en-US" dirty="0"/>
          </a:p>
        </p:txBody>
      </p:sp>
      <p:sp>
        <p:nvSpPr>
          <p:cNvPr id="10" name="Footer Placeholder 2"/>
          <p:cNvSpPr>
            <a:spLocks noGrp="1"/>
          </p:cNvSpPr>
          <p:nvPr/>
        </p:nvSpPr>
        <p:spPr>
          <a:xfrm>
            <a:off x="6692900" y="5194270"/>
            <a:ext cx="2209800" cy="1409695"/>
          </a:xfrm>
          <a:prstGeom prst="rect">
            <a:avLst/>
          </a:prstGeom>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schemeClr val="tx1"/>
                </a:solidFill>
              </a:rPr>
              <a:t>Note: Other consists of three SEFs with less than 1% market share each: BGC, ICAP</a:t>
            </a:r>
            <a:r>
              <a:rPr lang="en-US" sz="1200" dirty="0" smtClean="0"/>
              <a:t>, and Tradition</a:t>
            </a:r>
            <a:endParaRPr lang="en-US" sz="1200" dirty="0">
              <a:solidFill>
                <a:schemeClr val="tx1"/>
              </a:solidFill>
            </a:endParaRPr>
          </a:p>
        </p:txBody>
      </p:sp>
    </p:spTree>
    <p:extLst>
      <p:ext uri="{BB962C8B-B14F-4D97-AF65-F5344CB8AC3E}">
        <p14:creationId xmlns:p14="http://schemas.microsoft.com/office/powerpoint/2010/main" val="2995614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Autofit/>
          </a:bodyPr>
          <a:lstStyle/>
          <a:p>
            <a:r>
              <a:rPr lang="en-US" sz="2800" dirty="0" smtClean="0">
                <a:latin typeface="Arial"/>
                <a:ea typeface="Verdana" panose="020B0604030504040204" pitchFamily="34" charset="0"/>
                <a:cs typeface="Arial"/>
              </a:rPr>
              <a:t>Credit: Market Share per SEF</a:t>
            </a:r>
            <a:endParaRPr lang="en-US" sz="2800" dirty="0">
              <a:latin typeface="Arial"/>
              <a:ea typeface="Verdana" panose="020B0604030504040204" pitchFamily="34" charset="0"/>
              <a:cs typeface="Aria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42962259"/>
              </p:ext>
            </p:extLst>
          </p:nvPr>
        </p:nvGraphicFramePr>
        <p:xfrm>
          <a:off x="228600" y="990600"/>
          <a:ext cx="8610600" cy="541020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p:cNvPicPr>
            <a:picLocks noChangeAspect="1"/>
          </p:cNvPicPr>
          <p:nvPr/>
        </p:nvPicPr>
        <p:blipFill>
          <a:blip r:embed="rId3"/>
          <a:stretch>
            <a:fillRect/>
          </a:stretch>
        </p:blipFill>
        <p:spPr>
          <a:xfrm>
            <a:off x="228600" y="6553200"/>
            <a:ext cx="1104900" cy="101531"/>
          </a:xfrm>
          <a:prstGeom prst="rect">
            <a:avLst/>
          </a:prstGeom>
        </p:spPr>
      </p:pic>
      <p:sp>
        <p:nvSpPr>
          <p:cNvPr id="10" name="Rectangle 9"/>
          <p:cNvSpPr/>
          <p:nvPr/>
        </p:nvSpPr>
        <p:spPr>
          <a:xfrm>
            <a:off x="0" y="0"/>
            <a:ext cx="9144000" cy="381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60CEB342-31B3-4E3E-8723-5A78AEBFA743}" type="slidenum">
              <a:rPr lang="en-US" smtClean="0"/>
              <a:t>17</a:t>
            </a:fld>
            <a:endParaRPr lang="en-US" dirty="0"/>
          </a:p>
        </p:txBody>
      </p:sp>
    </p:spTree>
    <p:extLst>
      <p:ext uri="{BB962C8B-B14F-4D97-AF65-F5344CB8AC3E}">
        <p14:creationId xmlns:p14="http://schemas.microsoft.com/office/powerpoint/2010/main" val="862531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a:bodyPr>
          <a:lstStyle/>
          <a:p>
            <a:r>
              <a:rPr lang="en-US" sz="2800" dirty="0" smtClean="0">
                <a:latin typeface="Arial"/>
                <a:ea typeface="Verdana" panose="020B0604030504040204" pitchFamily="34" charset="0"/>
                <a:cs typeface="Arial"/>
              </a:rPr>
              <a:t>FX Volume</a:t>
            </a:r>
            <a:br>
              <a:rPr lang="en-US" sz="2800" dirty="0" smtClean="0">
                <a:latin typeface="Arial"/>
                <a:ea typeface="Verdana" panose="020B0604030504040204" pitchFamily="34" charset="0"/>
                <a:cs typeface="Arial"/>
              </a:rPr>
            </a:br>
            <a:r>
              <a:rPr lang="en-US" sz="1800" dirty="0" smtClean="0">
                <a:latin typeface="Arial"/>
                <a:ea typeface="Verdana" panose="020B0604030504040204" pitchFamily="34" charset="0"/>
                <a:cs typeface="Arial"/>
              </a:rPr>
              <a:t>(in billions notional USD)</a:t>
            </a:r>
            <a:endParaRPr lang="en-US" sz="1800" dirty="0">
              <a:latin typeface="Arial"/>
              <a:ea typeface="Verdana" panose="020B0604030504040204" pitchFamily="34" charset="0"/>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3296644"/>
              </p:ext>
            </p:extLst>
          </p:nvPr>
        </p:nvGraphicFramePr>
        <p:xfrm>
          <a:off x="304800" y="1371600"/>
          <a:ext cx="8458200" cy="510540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p:cNvPicPr>
            <a:picLocks noChangeAspect="1"/>
          </p:cNvPicPr>
          <p:nvPr/>
        </p:nvPicPr>
        <p:blipFill>
          <a:blip r:embed="rId3"/>
          <a:stretch>
            <a:fillRect/>
          </a:stretch>
        </p:blipFill>
        <p:spPr>
          <a:xfrm>
            <a:off x="228600" y="6553200"/>
            <a:ext cx="1104900" cy="101531"/>
          </a:xfrm>
          <a:prstGeom prst="rect">
            <a:avLst/>
          </a:prstGeom>
        </p:spPr>
      </p:pic>
      <p:sp>
        <p:nvSpPr>
          <p:cNvPr id="10" name="Rectangle 9"/>
          <p:cNvSpPr/>
          <p:nvPr/>
        </p:nvSpPr>
        <p:spPr>
          <a:xfrm>
            <a:off x="0" y="0"/>
            <a:ext cx="9144000" cy="381000"/>
          </a:xfrm>
          <a:prstGeom prst="rect">
            <a:avLst/>
          </a:prstGeom>
          <a:solidFill>
            <a:srgbClr val="FFD40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60CEB342-31B3-4E3E-8723-5A78AEBFA743}" type="slidenum">
              <a:rPr lang="en-US" smtClean="0"/>
              <a:t>18</a:t>
            </a:fld>
            <a:endParaRPr lang="en-US" dirty="0"/>
          </a:p>
        </p:txBody>
      </p:sp>
      <p:sp>
        <p:nvSpPr>
          <p:cNvPr id="11" name="Footer Placeholder 2"/>
          <p:cNvSpPr>
            <a:spLocks noGrp="1"/>
          </p:cNvSpPr>
          <p:nvPr/>
        </p:nvSpPr>
        <p:spPr>
          <a:xfrm>
            <a:off x="5029200" y="6261117"/>
            <a:ext cx="3352800" cy="584165"/>
          </a:xfrm>
          <a:prstGeom prst="rect">
            <a:avLst/>
          </a:prstGeom>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schemeClr val="tx1"/>
                </a:solidFill>
              </a:rPr>
              <a:t>Note: NDF data includes non-deliverable swaps</a:t>
            </a:r>
            <a:endParaRPr lang="en-US" sz="1200" dirty="0">
              <a:solidFill>
                <a:schemeClr val="tx1"/>
              </a:solidFill>
            </a:endParaRPr>
          </a:p>
        </p:txBody>
      </p:sp>
    </p:spTree>
    <p:extLst>
      <p:ext uri="{BB962C8B-B14F-4D97-AF65-F5344CB8AC3E}">
        <p14:creationId xmlns:p14="http://schemas.microsoft.com/office/powerpoint/2010/main" val="3872510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792162"/>
          </a:xfrm>
        </p:spPr>
        <p:txBody>
          <a:bodyPr>
            <a:normAutofit fontScale="90000"/>
          </a:bodyPr>
          <a:lstStyle/>
          <a:p>
            <a:r>
              <a:rPr lang="en-US" sz="2800" dirty="0" smtClean="0">
                <a:latin typeface="Arial"/>
                <a:ea typeface="Verdana" panose="020B0604030504040204" pitchFamily="34" charset="0"/>
                <a:cs typeface="Arial"/>
              </a:rPr>
              <a:t>FX </a:t>
            </a:r>
            <a:r>
              <a:rPr lang="en-US" sz="2800" dirty="0">
                <a:latin typeface="Arial"/>
                <a:ea typeface="Verdana" panose="020B0604030504040204" pitchFamily="34" charset="0"/>
                <a:cs typeface="Arial"/>
              </a:rPr>
              <a:t>Volume</a:t>
            </a:r>
            <a:br>
              <a:rPr lang="en-US" sz="2800" dirty="0">
                <a:latin typeface="Arial"/>
                <a:ea typeface="Verdana" panose="020B0604030504040204" pitchFamily="34" charset="0"/>
                <a:cs typeface="Arial"/>
              </a:rPr>
            </a:br>
            <a:r>
              <a:rPr lang="en-US" sz="2000" dirty="0">
                <a:latin typeface="Arial"/>
                <a:ea typeface="Verdana" panose="020B0604030504040204" pitchFamily="34" charset="0"/>
                <a:cs typeface="Arial"/>
              </a:rPr>
              <a:t>(in billions notional USD)</a:t>
            </a:r>
          </a:p>
        </p:txBody>
      </p:sp>
      <p:graphicFrame>
        <p:nvGraphicFramePr>
          <p:cNvPr id="8" name="Content Placeholder 5"/>
          <p:cNvGraphicFramePr>
            <a:graphicFrameLocks/>
          </p:cNvGraphicFramePr>
          <p:nvPr>
            <p:extLst>
              <p:ext uri="{D42A27DB-BD31-4B8C-83A1-F6EECF244321}">
                <p14:modId xmlns:p14="http://schemas.microsoft.com/office/powerpoint/2010/main" val="4023768298"/>
              </p:ext>
            </p:extLst>
          </p:nvPr>
        </p:nvGraphicFramePr>
        <p:xfrm>
          <a:off x="381000" y="1219200"/>
          <a:ext cx="8500011" cy="5040755"/>
        </p:xfrm>
        <a:graphic>
          <a:graphicData uri="http://schemas.openxmlformats.org/drawingml/2006/table">
            <a:tbl>
              <a:tblPr>
                <a:tableStyleId>{72833802-FEF1-4C79-8D5D-14CF1EAF98D9}</a:tableStyleId>
              </a:tblPr>
              <a:tblGrid>
                <a:gridCol w="1396641"/>
                <a:gridCol w="1334824"/>
                <a:gridCol w="976064"/>
                <a:gridCol w="976064"/>
                <a:gridCol w="408000"/>
                <a:gridCol w="1138502"/>
                <a:gridCol w="1134958"/>
                <a:gridCol w="1134958"/>
              </a:tblGrid>
              <a:tr h="345746">
                <a:tc>
                  <a:txBody>
                    <a:bodyPr/>
                    <a:lstStyle/>
                    <a:p>
                      <a:pPr algn="l" fontAlgn="b"/>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SEF</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9525" marT="9525" marB="0" anchor="ctr">
                    <a:lnL w="12700" cap="flat" cmpd="sng" algn="ctr">
                      <a:solidFill>
                        <a:srgbClr val="EDAC55"/>
                      </a:solidFill>
                      <a:prstDash val="solid"/>
                      <a:round/>
                      <a:headEnd type="none" w="med" len="med"/>
                      <a:tailEnd type="none" w="med" len="med"/>
                    </a:lnL>
                    <a:lnT w="12700" cap="flat" cmpd="sng" algn="ctr">
                      <a:solidFill>
                        <a:srgbClr val="EDAC55"/>
                      </a:solidFill>
                      <a:prstDash val="solid"/>
                      <a:round/>
                      <a:headEnd type="none" w="med" len="med"/>
                      <a:tailEnd type="none" w="med" len="med"/>
                    </a:lnT>
                    <a:lnB w="12700" cap="flat" cmpd="sng" algn="ctr">
                      <a:solidFill>
                        <a:srgbClr val="EDAC55"/>
                      </a:solidFill>
                      <a:prstDash val="solid"/>
                      <a:round/>
                      <a:headEnd type="none" w="med" len="med"/>
                      <a:tailEnd type="none" w="med" len="med"/>
                    </a:lnB>
                  </a:tcPr>
                </a:tc>
                <a:tc gridSpan="3">
                  <a:txBody>
                    <a:bodyPr/>
                    <a:lstStyle/>
                    <a:p>
                      <a:pPr algn="ctr" fontAlgn="b"/>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Latest Week</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9525" marT="9525" marB="0" anchor="ctr">
                    <a:lnT w="12700" cap="flat" cmpd="sng" algn="ctr">
                      <a:solidFill>
                        <a:srgbClr val="EDAC55"/>
                      </a:solidFill>
                      <a:prstDash val="solid"/>
                      <a:round/>
                      <a:headEnd type="none" w="med" len="med"/>
                      <a:tailEnd type="none" w="med" len="med"/>
                    </a:lnT>
                    <a:lnB w="12700" cap="flat" cmpd="sng" algn="ctr">
                      <a:solidFill>
                        <a:srgbClr val="EDAC55"/>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b"/>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9525" marT="9525" marB="0" anchor="ctr">
                    <a:lnT w="12700" cap="flat" cmpd="sng" algn="ctr">
                      <a:solidFill>
                        <a:srgbClr val="EDAC55"/>
                      </a:solidFill>
                      <a:prstDash val="solid"/>
                      <a:round/>
                      <a:headEnd type="none" w="med" len="med"/>
                      <a:tailEnd type="none" w="med" len="med"/>
                    </a:lnT>
                    <a:lnB w="12700" cap="flat" cmpd="sng" algn="ctr">
                      <a:solidFill>
                        <a:srgbClr val="EDAC55"/>
                      </a:solidFill>
                      <a:prstDash val="solid"/>
                      <a:round/>
                      <a:headEnd type="none" w="med" len="med"/>
                      <a:tailEnd type="none" w="med" len="med"/>
                    </a:lnB>
                  </a:tcPr>
                </a:tc>
                <a:tc gridSpan="3">
                  <a:txBody>
                    <a:bodyPr/>
                    <a:lstStyle/>
                    <a:p>
                      <a:pPr algn="ctr" fontAlgn="b"/>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Year-to-Date</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9525" marT="9525" marB="0" anchor="ctr">
                    <a:lnR w="12700" cap="flat" cmpd="sng" algn="ctr">
                      <a:solidFill>
                        <a:srgbClr val="EDAC55"/>
                      </a:solidFill>
                      <a:prstDash val="solid"/>
                      <a:round/>
                      <a:headEnd type="none" w="med" len="med"/>
                      <a:tailEnd type="none" w="med" len="med"/>
                    </a:lnR>
                    <a:lnT w="12700" cap="flat" cmpd="sng" algn="ctr">
                      <a:solidFill>
                        <a:srgbClr val="EDAC55"/>
                      </a:solidFill>
                      <a:prstDash val="solid"/>
                      <a:round/>
                      <a:headEnd type="none" w="med" len="med"/>
                      <a:tailEnd type="none" w="med" len="med"/>
                    </a:lnT>
                    <a:lnB w="12700" cap="flat" cmpd="sng" algn="ctr">
                      <a:solidFill>
                        <a:srgbClr val="EDAC55"/>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63028">
                <a:tc>
                  <a:txBody>
                    <a:bodyPr/>
                    <a:lstStyle/>
                    <a:p>
                      <a:pPr algn="l" fontAlgn="b">
                        <a:spcAft>
                          <a:spcPts val="600"/>
                        </a:spcAft>
                      </a:pPr>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182880"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lnT w="12700" cap="flat" cmpd="sng" algn="ctr">
                      <a:solidFill>
                        <a:srgbClr val="EDAC55"/>
                      </a:solidFill>
                      <a:prstDash val="solid"/>
                      <a:round/>
                      <a:headEnd type="none" w="med" len="med"/>
                      <a:tailEnd type="none" w="med" len="med"/>
                    </a:lnT>
                    <a:lnB w="12700" cap="flat" cmpd="sng" algn="ctr">
                      <a:solidFill>
                        <a:srgbClr val="EDAC55"/>
                      </a:solidFill>
                      <a:prstDash val="solid"/>
                      <a:round/>
                      <a:headEnd type="none" w="med" len="med"/>
                      <a:tailEnd type="none" w="med" len="med"/>
                    </a:lnB>
                  </a:tcPr>
                </a:tc>
                <a:tc>
                  <a:txBody>
                    <a:bodyPr/>
                    <a:lstStyle/>
                    <a:p>
                      <a:pPr algn="r" fontAlgn="b">
                        <a:spcAft>
                          <a:spcPts val="600"/>
                        </a:spcAft>
                      </a:pPr>
                      <a:r>
                        <a:rPr lang="en-US" sz="1100" u="none" strike="noStrike" dirty="0" smtClean="0">
                          <a:effectLst/>
                          <a:latin typeface="Verdana" panose="020B0604030504040204" pitchFamily="34" charset="0"/>
                          <a:ea typeface="Verdana" panose="020B0604030504040204" pitchFamily="34" charset="0"/>
                          <a:cs typeface="Verdana" panose="020B0604030504040204" pitchFamily="34" charset="0"/>
                        </a:rPr>
                        <a:t>Option</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rgbClr val="EDAC55"/>
                      </a:solidFill>
                      <a:prstDash val="solid"/>
                      <a:round/>
                      <a:headEnd type="none" w="med" len="med"/>
                      <a:tailEnd type="none" w="med" len="med"/>
                    </a:lnL>
                    <a:lnT w="12700" cap="flat" cmpd="sng" algn="ctr">
                      <a:solidFill>
                        <a:srgbClr val="EDAC55"/>
                      </a:solidFill>
                      <a:prstDash val="solid"/>
                      <a:round/>
                      <a:headEnd type="none" w="med" len="med"/>
                      <a:tailEnd type="none" w="med" len="med"/>
                    </a:lnT>
                    <a:lnB w="12700" cap="flat" cmpd="sng" algn="ctr">
                      <a:solidFill>
                        <a:srgbClr val="EDAC55"/>
                      </a:solidFill>
                      <a:prstDash val="solid"/>
                      <a:round/>
                      <a:headEnd type="none" w="med" len="med"/>
                      <a:tailEnd type="none" w="med" len="med"/>
                    </a:lnB>
                  </a:tcPr>
                </a:tc>
                <a:tc>
                  <a:txBody>
                    <a:bodyPr/>
                    <a:lstStyle/>
                    <a:p>
                      <a:pPr algn="r" fontAlgn="b">
                        <a:spcAft>
                          <a:spcPts val="600"/>
                        </a:spcAft>
                      </a:pPr>
                      <a:r>
                        <a:rPr lang="en-US" sz="1100" u="none" strike="noStrike" dirty="0" smtClean="0">
                          <a:effectLst/>
                          <a:latin typeface="Verdana" panose="020B0604030504040204" pitchFamily="34" charset="0"/>
                          <a:ea typeface="Verdana" panose="020B0604030504040204" pitchFamily="34" charset="0"/>
                          <a:cs typeface="Verdana" panose="020B0604030504040204" pitchFamily="34" charset="0"/>
                        </a:rPr>
                        <a:t>NDF</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R w="12700" cap="flat" cmpd="sng" algn="ctr">
                      <a:solidFill>
                        <a:srgbClr val="EDAC55"/>
                      </a:solidFill>
                      <a:prstDash val="solid"/>
                      <a:round/>
                      <a:headEnd type="none" w="med" len="med"/>
                      <a:tailEnd type="none" w="med" len="med"/>
                    </a:lnR>
                    <a:lnT w="12700" cap="flat" cmpd="sng" algn="ctr">
                      <a:solidFill>
                        <a:srgbClr val="EDAC55"/>
                      </a:solidFill>
                      <a:prstDash val="solid"/>
                      <a:round/>
                      <a:headEnd type="none" w="med" len="med"/>
                      <a:tailEnd type="none" w="med" len="med"/>
                    </a:lnT>
                    <a:lnB w="12700" cap="flat" cmpd="sng" algn="ctr">
                      <a:solidFill>
                        <a:srgbClr val="EDAC55"/>
                      </a:solidFill>
                      <a:prstDash val="solid"/>
                      <a:round/>
                      <a:headEnd type="none" w="med" len="med"/>
                      <a:tailEnd type="none" w="med" len="med"/>
                    </a:lnB>
                  </a:tcPr>
                </a:tc>
                <a:tc>
                  <a:txBody>
                    <a:bodyPr/>
                    <a:lstStyle/>
                    <a:p>
                      <a:pPr algn="r" fontAlgn="b">
                        <a:spcAft>
                          <a:spcPts val="600"/>
                        </a:spcAft>
                      </a:pPr>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Total</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lnT w="12700" cap="flat" cmpd="sng" algn="ctr">
                      <a:solidFill>
                        <a:srgbClr val="EDAC55"/>
                      </a:solidFill>
                      <a:prstDash val="solid"/>
                      <a:round/>
                      <a:headEnd type="none" w="med" len="med"/>
                      <a:tailEnd type="none" w="med" len="med"/>
                    </a:lnT>
                    <a:lnB w="12700" cap="flat" cmpd="sng" algn="ctr">
                      <a:solidFill>
                        <a:srgbClr val="EDAC55"/>
                      </a:solidFill>
                      <a:prstDash val="solid"/>
                      <a:round/>
                      <a:headEnd type="none" w="med" len="med"/>
                      <a:tailEnd type="none" w="med" len="med"/>
                    </a:lnB>
                  </a:tcPr>
                </a:tc>
                <a:tc>
                  <a:txBody>
                    <a:bodyPr/>
                    <a:lstStyle/>
                    <a:p>
                      <a:pPr algn="r" fontAlgn="b">
                        <a:spcAft>
                          <a:spcPts val="600"/>
                        </a:spcAft>
                      </a:pPr>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lnT w="12700" cap="flat" cmpd="sng" algn="ctr">
                      <a:solidFill>
                        <a:srgbClr val="EDAC55"/>
                      </a:solidFill>
                      <a:prstDash val="solid"/>
                      <a:round/>
                      <a:headEnd type="none" w="med" len="med"/>
                      <a:tailEnd type="none" w="med" len="med"/>
                    </a:lnT>
                    <a:lnB w="12700" cap="flat" cmpd="sng" algn="ctr">
                      <a:solidFill>
                        <a:srgbClr val="EDAC55"/>
                      </a:solidFill>
                      <a:prstDash val="solid"/>
                      <a:round/>
                      <a:headEnd type="none" w="med" len="med"/>
                      <a:tailEnd type="none" w="med" len="med"/>
                    </a:lnB>
                  </a:tcPr>
                </a:tc>
                <a:tc>
                  <a:txBody>
                    <a:bodyPr/>
                    <a:lstStyle/>
                    <a:p>
                      <a:pPr algn="r" fontAlgn="b">
                        <a:spcAft>
                          <a:spcPts val="600"/>
                        </a:spcAft>
                      </a:pPr>
                      <a:r>
                        <a:rPr lang="en-US" sz="1100" u="none" strike="noStrike" dirty="0" smtClean="0">
                          <a:effectLst/>
                          <a:latin typeface="Verdana" panose="020B0604030504040204" pitchFamily="34" charset="0"/>
                          <a:ea typeface="Verdana" panose="020B0604030504040204" pitchFamily="34" charset="0"/>
                          <a:cs typeface="Verdana" panose="020B0604030504040204" pitchFamily="34" charset="0"/>
                        </a:rPr>
                        <a:t>Option</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rgbClr val="EDAC55"/>
                      </a:solidFill>
                      <a:prstDash val="solid"/>
                      <a:round/>
                      <a:headEnd type="none" w="med" len="med"/>
                      <a:tailEnd type="none" w="med" len="med"/>
                    </a:lnL>
                    <a:lnT w="12700" cap="flat" cmpd="sng" algn="ctr">
                      <a:solidFill>
                        <a:srgbClr val="EDAC55"/>
                      </a:solidFill>
                      <a:prstDash val="solid"/>
                      <a:round/>
                      <a:headEnd type="none" w="med" len="med"/>
                      <a:tailEnd type="none" w="med" len="med"/>
                    </a:lnT>
                    <a:lnB w="12700" cap="flat" cmpd="sng" algn="ctr">
                      <a:solidFill>
                        <a:srgbClr val="EDAC55"/>
                      </a:solidFill>
                      <a:prstDash val="solid"/>
                      <a:round/>
                      <a:headEnd type="none" w="med" len="med"/>
                      <a:tailEnd type="none" w="med" len="med"/>
                    </a:lnB>
                  </a:tcPr>
                </a:tc>
                <a:tc>
                  <a:txBody>
                    <a:bodyPr/>
                    <a:lstStyle/>
                    <a:p>
                      <a:pPr algn="r" fontAlgn="b">
                        <a:spcAft>
                          <a:spcPts val="600"/>
                        </a:spcAft>
                      </a:pPr>
                      <a:r>
                        <a:rPr lang="en-US" sz="1100" u="none" strike="noStrike" dirty="0" smtClean="0">
                          <a:effectLst/>
                          <a:latin typeface="Verdana" panose="020B0604030504040204" pitchFamily="34" charset="0"/>
                          <a:ea typeface="Verdana" panose="020B0604030504040204" pitchFamily="34" charset="0"/>
                          <a:cs typeface="Verdana" panose="020B0604030504040204" pitchFamily="34" charset="0"/>
                        </a:rPr>
                        <a:t>NDF</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R w="12700" cap="flat" cmpd="sng" algn="ctr">
                      <a:solidFill>
                        <a:srgbClr val="EDAC55"/>
                      </a:solidFill>
                      <a:prstDash val="solid"/>
                      <a:round/>
                      <a:headEnd type="none" w="med" len="med"/>
                      <a:tailEnd type="none" w="med" len="med"/>
                    </a:lnR>
                    <a:lnT w="12700" cap="flat" cmpd="sng" algn="ctr">
                      <a:solidFill>
                        <a:srgbClr val="EDAC55"/>
                      </a:solidFill>
                      <a:prstDash val="solid"/>
                      <a:round/>
                      <a:headEnd type="none" w="med" len="med"/>
                      <a:tailEnd type="none" w="med" len="med"/>
                    </a:lnT>
                    <a:lnB w="12700" cap="flat" cmpd="sng" algn="ctr">
                      <a:solidFill>
                        <a:srgbClr val="EDAC55"/>
                      </a:solidFill>
                      <a:prstDash val="solid"/>
                      <a:round/>
                      <a:headEnd type="none" w="med" len="med"/>
                      <a:tailEnd type="none" w="med" len="med"/>
                    </a:lnB>
                  </a:tcPr>
                </a:tc>
                <a:tc>
                  <a:txBody>
                    <a:bodyPr/>
                    <a:lstStyle/>
                    <a:p>
                      <a:pPr algn="r" fontAlgn="b">
                        <a:spcAft>
                          <a:spcPts val="600"/>
                        </a:spcAft>
                      </a:pPr>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Total</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lnT w="12700" cap="flat" cmpd="sng" algn="ctr">
                      <a:solidFill>
                        <a:srgbClr val="EDAC55"/>
                      </a:solidFill>
                      <a:prstDash val="solid"/>
                      <a:round/>
                      <a:headEnd type="none" w="med" len="med"/>
                      <a:tailEnd type="none" w="med" len="med"/>
                    </a:lnT>
                    <a:lnB w="12700" cap="flat" cmpd="sng" algn="ctr">
                      <a:solidFill>
                        <a:srgbClr val="EDAC55"/>
                      </a:solidFill>
                      <a:prstDash val="solid"/>
                      <a:round/>
                      <a:headEnd type="none" w="med" len="med"/>
                      <a:tailEnd type="none" w="med" len="med"/>
                    </a:lnB>
                  </a:tcPr>
                </a:tc>
              </a:tr>
              <a:tr h="362136">
                <a:tc>
                  <a:txBody>
                    <a:bodyPr/>
                    <a:lstStyle/>
                    <a:p>
                      <a:pPr algn="l" fontAlgn="b"/>
                      <a:r>
                        <a:rPr lang="en-US" sz="1100" b="0" i="0" u="none" strike="noStrike" dirty="0" smtClean="0">
                          <a:effectLst/>
                          <a:latin typeface="Verdana" panose="020B0604030504040204" pitchFamily="34" charset="0"/>
                          <a:ea typeface="Verdana" panose="020B0604030504040204" pitchFamily="34" charset="0"/>
                          <a:cs typeface="Verdana" panose="020B0604030504040204" pitchFamily="34" charset="0"/>
                        </a:rPr>
                        <a:t>360 T</a:t>
                      </a:r>
                      <a:endPar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lnT w="12700" cap="flat" cmpd="sng" algn="ctr">
                      <a:solidFill>
                        <a:srgbClr val="EDAC55"/>
                      </a:solidFill>
                      <a:prstDash val="solid"/>
                      <a:round/>
                      <a:headEnd type="none" w="med" len="med"/>
                      <a:tailEnd type="none" w="med" len="med"/>
                    </a:lnT>
                  </a:tcPr>
                </a:tc>
                <a:tc>
                  <a:txBody>
                    <a:bodyPr/>
                    <a:lstStyle/>
                    <a:p>
                      <a:pPr algn="r" fontAlgn="b"/>
                      <a:r>
                        <a:rPr lang="en-US" sz="1000" b="0" i="0" u="none" strike="noStrike" dirty="0">
                          <a:effectLst/>
                          <a:latin typeface="Verdana" panose="020B0604030504040204" pitchFamily="34" charset="0"/>
                          <a:ea typeface="Verdana" panose="020B0604030504040204" pitchFamily="34" charset="0"/>
                          <a:cs typeface="Verdana" panose="020B0604030504040204" pitchFamily="34" charset="0"/>
                        </a:rPr>
                        <a:t>0.1</a:t>
                      </a:r>
                    </a:p>
                  </a:txBody>
                  <a:tcPr marL="9525" marT="9525" marB="0" anchor="ctr">
                    <a:lnL w="12700" cap="flat" cmpd="sng" algn="ctr">
                      <a:solidFill>
                        <a:srgbClr val="EDAC55"/>
                      </a:solidFill>
                      <a:prstDash val="solid"/>
                      <a:round/>
                      <a:headEnd type="none" w="med" len="med"/>
                      <a:tailEnd type="none" w="med" len="med"/>
                    </a:lnL>
                    <a:lnT w="12700" cap="flat" cmpd="sng" algn="ctr">
                      <a:solidFill>
                        <a:srgbClr val="EDAC55"/>
                      </a:solidFill>
                      <a:prstDash val="solid"/>
                      <a:round/>
                      <a:headEnd type="none" w="med" len="med"/>
                      <a:tailEnd type="none" w="med" len="med"/>
                    </a:lnT>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0.3</a:t>
                      </a:r>
                    </a:p>
                  </a:txBody>
                  <a:tcPr marL="9525" marT="9525" marB="0" anchor="ctr">
                    <a:lnR w="12700" cap="flat" cmpd="sng" algn="ctr">
                      <a:solidFill>
                        <a:srgbClr val="EDAC55"/>
                      </a:solidFill>
                      <a:prstDash val="solid"/>
                      <a:round/>
                      <a:headEnd type="none" w="med" len="med"/>
                      <a:tailEnd type="none" w="med" len="med"/>
                    </a:lnR>
                    <a:lnT w="12700" cap="flat" cmpd="sng" algn="ctr">
                      <a:solidFill>
                        <a:srgbClr val="EDAC55"/>
                      </a:solidFill>
                      <a:prstDash val="solid"/>
                      <a:round/>
                      <a:headEnd type="none" w="med" len="med"/>
                      <a:tailEnd type="none" w="med" len="med"/>
                    </a:lnT>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0.4</a:t>
                      </a:r>
                    </a:p>
                  </a:txBody>
                  <a:tcPr marL="9525"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lnT w="12700" cap="flat" cmpd="sng" algn="ctr">
                      <a:solidFill>
                        <a:srgbClr val="EDAC55"/>
                      </a:solidFill>
                      <a:prstDash val="solid"/>
                      <a:round/>
                      <a:headEnd type="none" w="med" len="med"/>
                      <a:tailEnd type="none" w="med" len="med"/>
                    </a:lnT>
                  </a:tcPr>
                </a:tc>
                <a:tc>
                  <a:txBody>
                    <a:bodyPr/>
                    <a:lstStyle/>
                    <a:p>
                      <a:pPr algn="l" fontAlgn="b">
                        <a:spcAft>
                          <a:spcPts val="0"/>
                        </a:spcAft>
                      </a:pPr>
                      <a:endParaRPr lang="en-US"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lnT w="12700" cap="flat" cmpd="sng" algn="ctr">
                      <a:solidFill>
                        <a:srgbClr val="EDAC55"/>
                      </a:solidFill>
                      <a:prstDash val="solid"/>
                      <a:round/>
                      <a:headEnd type="none" w="med" len="med"/>
                      <a:tailEnd type="none" w="med" len="med"/>
                    </a:lnT>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8.6</a:t>
                      </a:r>
                    </a:p>
                  </a:txBody>
                  <a:tcPr marL="9525" marT="9525" marB="0" anchor="ctr">
                    <a:lnL w="12700" cap="flat" cmpd="sng" algn="ctr">
                      <a:solidFill>
                        <a:srgbClr val="EDAC55"/>
                      </a:solidFill>
                      <a:prstDash val="solid"/>
                      <a:round/>
                      <a:headEnd type="none" w="med" len="med"/>
                      <a:tailEnd type="none" w="med" len="med"/>
                    </a:lnL>
                    <a:lnT w="12700" cap="flat" cmpd="sng" algn="ctr">
                      <a:solidFill>
                        <a:srgbClr val="EDAC55"/>
                      </a:solidFill>
                      <a:prstDash val="solid"/>
                      <a:round/>
                      <a:headEnd type="none" w="med" len="med"/>
                      <a:tailEnd type="none" w="med" len="med"/>
                    </a:lnT>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1.9</a:t>
                      </a:r>
                    </a:p>
                  </a:txBody>
                  <a:tcPr marL="9525" marT="9525" marB="0" anchor="ctr">
                    <a:lnR w="12700" cap="flat" cmpd="sng" algn="ctr">
                      <a:solidFill>
                        <a:srgbClr val="EDAC55"/>
                      </a:solidFill>
                      <a:prstDash val="solid"/>
                      <a:round/>
                      <a:headEnd type="none" w="med" len="med"/>
                      <a:tailEnd type="none" w="med" len="med"/>
                    </a:lnR>
                    <a:lnT w="12700" cap="flat" cmpd="sng" algn="ctr">
                      <a:solidFill>
                        <a:srgbClr val="EDAC55"/>
                      </a:solidFill>
                      <a:prstDash val="solid"/>
                      <a:round/>
                      <a:headEnd type="none" w="med" len="med"/>
                      <a:tailEnd type="none" w="med" len="med"/>
                    </a:lnT>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10.4</a:t>
                      </a:r>
                    </a:p>
                  </a:txBody>
                  <a:tcPr marL="9525"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lnT w="12700" cap="flat" cmpd="sng" algn="ctr">
                      <a:solidFill>
                        <a:srgbClr val="EDAC55"/>
                      </a:solidFill>
                      <a:prstDash val="solid"/>
                      <a:round/>
                      <a:headEnd type="none" w="med" len="med"/>
                      <a:tailEnd type="none" w="med" len="med"/>
                    </a:lnT>
                  </a:tcPr>
                </a:tc>
              </a:tr>
              <a:tr h="345740">
                <a:tc>
                  <a:txBody>
                    <a:bodyPr/>
                    <a:lstStyle/>
                    <a:p>
                      <a:pPr algn="l" fontAlgn="b"/>
                      <a:r>
                        <a:rPr lang="en-US" sz="1100" b="0" i="0" u="none" strike="noStrike" dirty="0" smtClean="0">
                          <a:effectLst/>
                          <a:latin typeface="Verdana" panose="020B0604030504040204" pitchFamily="34" charset="0"/>
                          <a:ea typeface="Verdana" panose="020B0604030504040204" pitchFamily="34" charset="0"/>
                          <a:cs typeface="Verdana" panose="020B0604030504040204" pitchFamily="34" charset="0"/>
                        </a:rPr>
                        <a:t>BGC</a:t>
                      </a:r>
                      <a:endPar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tcPr>
                </a:tc>
                <a:tc>
                  <a:txBody>
                    <a:bodyPr/>
                    <a:lstStyle/>
                    <a:p>
                      <a:pPr algn="r" fontAlgn="b"/>
                      <a:r>
                        <a:rPr lang="en-US" sz="1000" b="0" i="0" u="none" strike="noStrike" dirty="0">
                          <a:effectLst/>
                          <a:latin typeface="Verdana" panose="020B0604030504040204" pitchFamily="34" charset="0"/>
                          <a:ea typeface="Verdana" panose="020B0604030504040204" pitchFamily="34" charset="0"/>
                          <a:cs typeface="Verdana" panose="020B0604030504040204" pitchFamily="34" charset="0"/>
                        </a:rPr>
                        <a:t>25.0</a:t>
                      </a:r>
                    </a:p>
                  </a:txBody>
                  <a:tcPr marL="9525" marT="9525" marB="0" anchor="ctr">
                    <a:lnL w="12700" cap="flat" cmpd="sng" algn="ctr">
                      <a:solidFill>
                        <a:srgbClr val="EDAC55"/>
                      </a:solidFill>
                      <a:prstDash val="solid"/>
                      <a:round/>
                      <a:headEnd type="none" w="med" len="med"/>
                      <a:tailEnd type="none" w="med" len="med"/>
                    </a:lnL>
                  </a:tcPr>
                </a:tc>
                <a:tc>
                  <a:txBody>
                    <a:bodyPr/>
                    <a:lstStyle/>
                    <a:p>
                      <a:pPr algn="r" fontAlgn="b"/>
                      <a:r>
                        <a:rPr lang="en-US" sz="1000" b="0" i="0" u="none" strike="noStrike" dirty="0">
                          <a:effectLst/>
                          <a:latin typeface="Verdana" panose="020B0604030504040204" pitchFamily="34" charset="0"/>
                          <a:ea typeface="Verdana" panose="020B0604030504040204" pitchFamily="34" charset="0"/>
                          <a:cs typeface="Verdana" panose="020B0604030504040204" pitchFamily="34" charset="0"/>
                        </a:rPr>
                        <a:t>11.9</a:t>
                      </a:r>
                    </a:p>
                  </a:txBody>
                  <a:tcPr marL="9525" marT="9525" marB="0" anchor="ctr">
                    <a:lnR w="12700" cap="flat" cmpd="sng" algn="ctr">
                      <a:solidFill>
                        <a:srgbClr val="EDAC55"/>
                      </a:solidFill>
                      <a:prstDash val="solid"/>
                      <a:round/>
                      <a:headEnd type="none" w="med" len="med"/>
                      <a:tailEnd type="none" w="med" len="med"/>
                    </a:lnR>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36.9</a:t>
                      </a:r>
                    </a:p>
                  </a:txBody>
                  <a:tcPr marL="9525"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tcPr>
                </a:tc>
                <a:tc>
                  <a:txBody>
                    <a:bodyPr/>
                    <a:lstStyle/>
                    <a:p>
                      <a:pPr algn="l" fontAlgn="b">
                        <a:spcAft>
                          <a:spcPts val="0"/>
                        </a:spcAft>
                      </a:pPr>
                      <a:endParaRPr lang="en-US"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334.1</a:t>
                      </a:r>
                    </a:p>
                  </a:txBody>
                  <a:tcPr marL="9525" marT="9525" marB="0" anchor="ctr">
                    <a:lnL w="12700" cap="flat" cmpd="sng" algn="ctr">
                      <a:solidFill>
                        <a:srgbClr val="EDAC55"/>
                      </a:solidFill>
                      <a:prstDash val="solid"/>
                      <a:round/>
                      <a:headEnd type="none" w="med" len="med"/>
                      <a:tailEnd type="none" w="med" len="med"/>
                    </a:lnL>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141.5</a:t>
                      </a:r>
                    </a:p>
                  </a:txBody>
                  <a:tcPr marL="9525" marT="9525" marB="0" anchor="ctr">
                    <a:lnR w="12700" cap="flat" cmpd="sng" algn="ctr">
                      <a:solidFill>
                        <a:srgbClr val="EDAC55"/>
                      </a:solidFill>
                      <a:prstDash val="solid"/>
                      <a:round/>
                      <a:headEnd type="none" w="med" len="med"/>
                      <a:tailEnd type="none" w="med" len="med"/>
                    </a:lnR>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475.6</a:t>
                      </a:r>
                    </a:p>
                  </a:txBody>
                  <a:tcPr marL="9525"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tcPr>
                </a:tc>
              </a:tr>
              <a:tr h="345740">
                <a:tc>
                  <a:txBody>
                    <a:bodyPr/>
                    <a:lstStyle/>
                    <a:p>
                      <a:pPr algn="l"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Bloomberg</a:t>
                      </a:r>
                    </a:p>
                  </a:txBody>
                  <a:tcPr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0.0</a:t>
                      </a:r>
                    </a:p>
                  </a:txBody>
                  <a:tcPr marL="9525" marT="9525" marB="0" anchor="ctr">
                    <a:lnL w="12700" cap="flat" cmpd="sng" algn="ctr">
                      <a:solidFill>
                        <a:srgbClr val="EDAC55"/>
                      </a:solidFill>
                      <a:prstDash val="solid"/>
                      <a:round/>
                      <a:headEnd type="none" w="med" len="med"/>
                      <a:tailEnd type="none" w="med" len="med"/>
                    </a:lnL>
                  </a:tcPr>
                </a:tc>
                <a:tc>
                  <a:txBody>
                    <a:bodyPr/>
                    <a:lstStyle/>
                    <a:p>
                      <a:pPr algn="r" fontAlgn="b"/>
                      <a:r>
                        <a:rPr lang="en-US" sz="1000" b="0" i="0" u="none" strike="noStrike" dirty="0">
                          <a:effectLst/>
                          <a:latin typeface="Verdana" panose="020B0604030504040204" pitchFamily="34" charset="0"/>
                          <a:ea typeface="Verdana" panose="020B0604030504040204" pitchFamily="34" charset="0"/>
                          <a:cs typeface="Verdana" panose="020B0604030504040204" pitchFamily="34" charset="0"/>
                        </a:rPr>
                        <a:t>1.7</a:t>
                      </a:r>
                    </a:p>
                  </a:txBody>
                  <a:tcPr marL="9525" marT="9525" marB="0" anchor="ctr">
                    <a:lnR w="12700" cap="flat" cmpd="sng" algn="ctr">
                      <a:solidFill>
                        <a:srgbClr val="EDAC55"/>
                      </a:solidFill>
                      <a:prstDash val="solid"/>
                      <a:round/>
                      <a:headEnd type="none" w="med" len="med"/>
                      <a:tailEnd type="none" w="med" len="med"/>
                    </a:lnR>
                  </a:tcPr>
                </a:tc>
                <a:tc>
                  <a:txBody>
                    <a:bodyPr/>
                    <a:lstStyle/>
                    <a:p>
                      <a:pPr algn="r" fontAlgn="b"/>
                      <a:r>
                        <a:rPr lang="en-US" sz="1000" b="0" i="0" u="none" strike="noStrike" dirty="0">
                          <a:effectLst/>
                          <a:latin typeface="Verdana" panose="020B0604030504040204" pitchFamily="34" charset="0"/>
                          <a:ea typeface="Verdana" panose="020B0604030504040204" pitchFamily="34" charset="0"/>
                          <a:cs typeface="Verdana" panose="020B0604030504040204" pitchFamily="34" charset="0"/>
                        </a:rPr>
                        <a:t>1.8</a:t>
                      </a:r>
                    </a:p>
                  </a:txBody>
                  <a:tcPr marL="9525"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tcPr>
                </a:tc>
                <a:tc>
                  <a:txBody>
                    <a:bodyPr/>
                    <a:lstStyle/>
                    <a:p>
                      <a:pPr algn="r" fontAlgn="b"/>
                      <a:endParaRPr lang="en-US" sz="10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19.8</a:t>
                      </a:r>
                    </a:p>
                  </a:txBody>
                  <a:tcPr marL="9525" marT="9525" marB="0" anchor="ctr">
                    <a:lnL w="12700" cap="flat" cmpd="sng" algn="ctr">
                      <a:solidFill>
                        <a:srgbClr val="EDAC55"/>
                      </a:solidFill>
                      <a:prstDash val="solid"/>
                      <a:round/>
                      <a:headEnd type="none" w="med" len="med"/>
                      <a:tailEnd type="none" w="med" len="med"/>
                    </a:lnL>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13.4</a:t>
                      </a:r>
                    </a:p>
                  </a:txBody>
                  <a:tcPr marL="9525" marT="9525" marB="0" anchor="ctr">
                    <a:lnR w="12700" cap="flat" cmpd="sng" algn="ctr">
                      <a:solidFill>
                        <a:srgbClr val="EDAC55"/>
                      </a:solidFill>
                      <a:prstDash val="solid"/>
                      <a:round/>
                      <a:headEnd type="none" w="med" len="med"/>
                      <a:tailEnd type="none" w="med" len="med"/>
                    </a:lnR>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33.1</a:t>
                      </a:r>
                    </a:p>
                  </a:txBody>
                  <a:tcPr marL="9525"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tcPr>
                </a:tc>
              </a:tr>
              <a:tr h="345740">
                <a:tc>
                  <a:txBody>
                    <a:bodyPr/>
                    <a:lstStyle/>
                    <a:p>
                      <a:pPr algn="l" fontAlgn="b"/>
                      <a:r>
                        <a:rPr lang="en-US" sz="1100" b="0" i="0" u="none" strike="noStrike" dirty="0" err="1" smtClean="0">
                          <a:effectLst/>
                          <a:latin typeface="Verdana" panose="020B0604030504040204" pitchFamily="34" charset="0"/>
                          <a:ea typeface="Verdana" panose="020B0604030504040204" pitchFamily="34" charset="0"/>
                          <a:cs typeface="Verdana" panose="020B0604030504040204" pitchFamily="34" charset="0"/>
                        </a:rPr>
                        <a:t>FXall</a:t>
                      </a:r>
                      <a:endPar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0.0</a:t>
                      </a:r>
                    </a:p>
                  </a:txBody>
                  <a:tcPr marL="9525" marT="9525" marB="0" anchor="ctr">
                    <a:lnL w="12700" cap="flat" cmpd="sng" algn="ctr">
                      <a:solidFill>
                        <a:srgbClr val="EDAC55"/>
                      </a:solidFill>
                      <a:prstDash val="solid"/>
                      <a:round/>
                      <a:headEnd type="none" w="med" len="med"/>
                      <a:tailEnd type="none" w="med" len="med"/>
                    </a:lnL>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3.0</a:t>
                      </a:r>
                    </a:p>
                  </a:txBody>
                  <a:tcPr marL="9525" marT="9525" marB="0" anchor="ctr">
                    <a:lnR w="12700" cap="flat" cmpd="sng" algn="ctr">
                      <a:solidFill>
                        <a:srgbClr val="EDAC55"/>
                      </a:solidFill>
                      <a:prstDash val="solid"/>
                      <a:round/>
                      <a:headEnd type="none" w="med" len="med"/>
                      <a:tailEnd type="none" w="med" len="med"/>
                    </a:lnR>
                  </a:tcPr>
                </a:tc>
                <a:tc>
                  <a:txBody>
                    <a:bodyPr/>
                    <a:lstStyle/>
                    <a:p>
                      <a:pPr algn="r" fontAlgn="b"/>
                      <a:r>
                        <a:rPr lang="en-US" sz="1000" b="0" i="0" u="none" strike="noStrike" dirty="0">
                          <a:effectLst/>
                          <a:latin typeface="Verdana" panose="020B0604030504040204" pitchFamily="34" charset="0"/>
                          <a:ea typeface="Verdana" panose="020B0604030504040204" pitchFamily="34" charset="0"/>
                          <a:cs typeface="Verdana" panose="020B0604030504040204" pitchFamily="34" charset="0"/>
                        </a:rPr>
                        <a:t>3.0</a:t>
                      </a:r>
                    </a:p>
                  </a:txBody>
                  <a:tcPr marL="9525"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tcPr>
                </a:tc>
                <a:tc>
                  <a:txBody>
                    <a:bodyPr/>
                    <a:lstStyle/>
                    <a:p>
                      <a:pPr algn="l" fontAlgn="b">
                        <a:spcAft>
                          <a:spcPts val="0"/>
                        </a:spcAft>
                      </a:pPr>
                      <a:endParaRPr lang="en-US"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0.1</a:t>
                      </a:r>
                    </a:p>
                  </a:txBody>
                  <a:tcPr marL="9525" marT="9525" marB="0" anchor="ctr">
                    <a:lnL w="12700" cap="flat" cmpd="sng" algn="ctr">
                      <a:solidFill>
                        <a:srgbClr val="EDAC55"/>
                      </a:solidFill>
                      <a:prstDash val="solid"/>
                      <a:round/>
                      <a:headEnd type="none" w="med" len="med"/>
                      <a:tailEnd type="none" w="med" len="med"/>
                    </a:lnL>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37.0</a:t>
                      </a:r>
                    </a:p>
                  </a:txBody>
                  <a:tcPr marL="9525" marT="9525" marB="0" anchor="ctr">
                    <a:lnR w="12700" cap="flat" cmpd="sng" algn="ctr">
                      <a:solidFill>
                        <a:srgbClr val="EDAC55"/>
                      </a:solidFill>
                      <a:prstDash val="solid"/>
                      <a:round/>
                      <a:headEnd type="none" w="med" len="med"/>
                      <a:tailEnd type="none" w="med" len="med"/>
                    </a:lnR>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37.1</a:t>
                      </a:r>
                    </a:p>
                  </a:txBody>
                  <a:tcPr marL="9525"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tcPr>
                </a:tc>
              </a:tr>
              <a:tr h="345740">
                <a:tc>
                  <a:txBody>
                    <a:bodyPr/>
                    <a:lstStyle/>
                    <a:p>
                      <a:pPr algn="l"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GFI Group</a:t>
                      </a:r>
                    </a:p>
                  </a:txBody>
                  <a:tcPr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18.8</a:t>
                      </a:r>
                    </a:p>
                  </a:txBody>
                  <a:tcPr marL="9525" marT="9525" marB="0" anchor="ctr">
                    <a:lnL w="12700" cap="flat" cmpd="sng" algn="ctr">
                      <a:solidFill>
                        <a:srgbClr val="EDAC55"/>
                      </a:solidFill>
                      <a:prstDash val="solid"/>
                      <a:round/>
                      <a:headEnd type="none" w="med" len="med"/>
                      <a:tailEnd type="none" w="med" len="med"/>
                    </a:lnL>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19.8</a:t>
                      </a:r>
                    </a:p>
                  </a:txBody>
                  <a:tcPr marL="9525" marT="9525" marB="0" anchor="ctr">
                    <a:lnR w="12700" cap="flat" cmpd="sng" algn="ctr">
                      <a:solidFill>
                        <a:srgbClr val="EDAC55"/>
                      </a:solidFill>
                      <a:prstDash val="solid"/>
                      <a:round/>
                      <a:headEnd type="none" w="med" len="med"/>
                      <a:tailEnd type="none" w="med" len="med"/>
                    </a:lnR>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38.6</a:t>
                      </a:r>
                    </a:p>
                  </a:txBody>
                  <a:tcPr marL="9525"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tcPr>
                </a:tc>
                <a:tc>
                  <a:txBody>
                    <a:bodyPr/>
                    <a:lstStyle/>
                    <a:p>
                      <a:pPr algn="l" fontAlgn="b">
                        <a:spcAft>
                          <a:spcPts val="0"/>
                        </a:spcAft>
                      </a:pPr>
                      <a:endParaRPr lang="en-US"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tcPr>
                </a:tc>
                <a:tc>
                  <a:txBody>
                    <a:bodyPr/>
                    <a:lstStyle/>
                    <a:p>
                      <a:pPr algn="r" fontAlgn="b"/>
                      <a:r>
                        <a:rPr lang="en-US" sz="1000" b="0" i="0" u="none" strike="noStrike" dirty="0">
                          <a:effectLst/>
                          <a:latin typeface="Verdana" panose="020B0604030504040204" pitchFamily="34" charset="0"/>
                          <a:ea typeface="Verdana" panose="020B0604030504040204" pitchFamily="34" charset="0"/>
                          <a:cs typeface="Verdana" panose="020B0604030504040204" pitchFamily="34" charset="0"/>
                        </a:rPr>
                        <a:t>244.6</a:t>
                      </a:r>
                    </a:p>
                  </a:txBody>
                  <a:tcPr marL="9525" marT="9525" marB="0" anchor="ctr">
                    <a:lnL w="12700" cap="flat" cmpd="sng" algn="ctr">
                      <a:solidFill>
                        <a:srgbClr val="EDAC55"/>
                      </a:solidFill>
                      <a:prstDash val="solid"/>
                      <a:round/>
                      <a:headEnd type="none" w="med" len="med"/>
                      <a:tailEnd type="none" w="med" len="med"/>
                    </a:lnL>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237.0</a:t>
                      </a:r>
                    </a:p>
                  </a:txBody>
                  <a:tcPr marL="9525" marT="9525" marB="0" anchor="ctr">
                    <a:lnR w="12700" cap="flat" cmpd="sng" algn="ctr">
                      <a:solidFill>
                        <a:srgbClr val="EDAC55"/>
                      </a:solidFill>
                      <a:prstDash val="solid"/>
                      <a:round/>
                      <a:headEnd type="none" w="med" len="med"/>
                      <a:tailEnd type="none" w="med" len="med"/>
                    </a:lnR>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481.6</a:t>
                      </a:r>
                    </a:p>
                  </a:txBody>
                  <a:tcPr marL="9525"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tcPr>
                </a:tc>
              </a:tr>
              <a:tr h="345740">
                <a:tc>
                  <a:txBody>
                    <a:bodyPr/>
                    <a:lstStyle/>
                    <a:p>
                      <a:pPr algn="l"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ICAP</a:t>
                      </a:r>
                    </a:p>
                  </a:txBody>
                  <a:tcPr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0.0</a:t>
                      </a:r>
                    </a:p>
                  </a:txBody>
                  <a:tcPr marL="9525" marT="9525" marB="0" anchor="ctr">
                    <a:lnL w="12700" cap="flat" cmpd="sng" algn="ctr">
                      <a:solidFill>
                        <a:srgbClr val="EDAC55"/>
                      </a:solidFill>
                      <a:prstDash val="solid"/>
                      <a:round/>
                      <a:headEnd type="none" w="med" len="med"/>
                      <a:tailEnd type="none" w="med" len="med"/>
                    </a:lnL>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38.8</a:t>
                      </a:r>
                    </a:p>
                  </a:txBody>
                  <a:tcPr marL="9525" marT="9525" marB="0" anchor="ctr">
                    <a:lnR w="12700" cap="flat" cmpd="sng" algn="ctr">
                      <a:solidFill>
                        <a:srgbClr val="EDAC55"/>
                      </a:solidFill>
                      <a:prstDash val="solid"/>
                      <a:round/>
                      <a:headEnd type="none" w="med" len="med"/>
                      <a:tailEnd type="none" w="med" len="med"/>
                    </a:lnR>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38.8</a:t>
                      </a:r>
                    </a:p>
                  </a:txBody>
                  <a:tcPr marL="9525"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tcPr>
                </a:tc>
                <a:tc>
                  <a:txBody>
                    <a:bodyPr/>
                    <a:lstStyle/>
                    <a:p>
                      <a:pPr algn="l" fontAlgn="b">
                        <a:spcAft>
                          <a:spcPts val="0"/>
                        </a:spcAft>
                      </a:pPr>
                      <a:endParaRPr lang="en-US"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tcPr>
                </a:tc>
                <a:tc>
                  <a:txBody>
                    <a:bodyPr/>
                    <a:lstStyle/>
                    <a:p>
                      <a:pPr algn="r" fontAlgn="b"/>
                      <a:r>
                        <a:rPr lang="en-US" sz="1000" b="0" i="0" u="none" strike="noStrike" dirty="0">
                          <a:effectLst/>
                          <a:latin typeface="Verdana" panose="020B0604030504040204" pitchFamily="34" charset="0"/>
                          <a:ea typeface="Verdana" panose="020B0604030504040204" pitchFamily="34" charset="0"/>
                          <a:cs typeface="Verdana" panose="020B0604030504040204" pitchFamily="34" charset="0"/>
                        </a:rPr>
                        <a:t>5.1</a:t>
                      </a:r>
                    </a:p>
                  </a:txBody>
                  <a:tcPr marL="9525" marT="9525" marB="0" anchor="ctr">
                    <a:lnL w="12700" cap="flat" cmpd="sng" algn="ctr">
                      <a:solidFill>
                        <a:srgbClr val="EDAC55"/>
                      </a:solidFill>
                      <a:prstDash val="solid"/>
                      <a:round/>
                      <a:headEnd type="none" w="med" len="med"/>
                      <a:tailEnd type="none" w="med" len="med"/>
                    </a:lnL>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322.6</a:t>
                      </a:r>
                    </a:p>
                  </a:txBody>
                  <a:tcPr marL="9525" marT="9525" marB="0" anchor="ctr">
                    <a:lnR w="12700" cap="flat" cmpd="sng" algn="ctr">
                      <a:solidFill>
                        <a:srgbClr val="EDAC55"/>
                      </a:solidFill>
                      <a:prstDash val="solid"/>
                      <a:round/>
                      <a:headEnd type="none" w="med" len="med"/>
                      <a:tailEnd type="none" w="med" len="med"/>
                    </a:lnR>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327.7</a:t>
                      </a:r>
                    </a:p>
                  </a:txBody>
                  <a:tcPr marL="9525"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tcPr>
                </a:tc>
              </a:tr>
              <a:tr h="345740">
                <a:tc>
                  <a:txBody>
                    <a:bodyPr/>
                    <a:lstStyle/>
                    <a:p>
                      <a:pPr algn="l"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INFX</a:t>
                      </a:r>
                    </a:p>
                  </a:txBody>
                  <a:tcPr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0.0</a:t>
                      </a:r>
                    </a:p>
                  </a:txBody>
                  <a:tcPr marL="9525" marT="9525" marB="0" anchor="ctr">
                    <a:lnL w="12700" cap="flat" cmpd="sng" algn="ctr">
                      <a:solidFill>
                        <a:srgbClr val="EDAC55"/>
                      </a:solidFill>
                      <a:prstDash val="solid"/>
                      <a:round/>
                      <a:headEnd type="none" w="med" len="med"/>
                      <a:tailEnd type="none" w="med" len="med"/>
                    </a:lnL>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0.0</a:t>
                      </a:r>
                    </a:p>
                  </a:txBody>
                  <a:tcPr marL="9525" marT="9525" marB="0" anchor="ctr">
                    <a:lnR w="12700" cap="flat" cmpd="sng" algn="ctr">
                      <a:solidFill>
                        <a:srgbClr val="EDAC55"/>
                      </a:solidFill>
                      <a:prstDash val="solid"/>
                      <a:round/>
                      <a:headEnd type="none" w="med" len="med"/>
                      <a:tailEnd type="none" w="med" len="med"/>
                    </a:lnR>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0.0</a:t>
                      </a:r>
                    </a:p>
                  </a:txBody>
                  <a:tcPr marL="9525"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tcPr>
                </a:tc>
                <a:tc>
                  <a:txBody>
                    <a:bodyPr/>
                    <a:lstStyle/>
                    <a:p>
                      <a:pPr algn="l" fontAlgn="b">
                        <a:spcAft>
                          <a:spcPts val="0"/>
                        </a:spcAft>
                      </a:pPr>
                      <a:endParaRPr lang="en-US"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tcPr>
                </a:tc>
                <a:tc>
                  <a:txBody>
                    <a:bodyPr/>
                    <a:lstStyle/>
                    <a:p>
                      <a:pPr algn="r" fontAlgn="b"/>
                      <a:r>
                        <a:rPr lang="en-US" sz="1000" b="0" i="0" u="none" strike="noStrike" dirty="0">
                          <a:effectLst/>
                          <a:latin typeface="Verdana" panose="020B0604030504040204" pitchFamily="34" charset="0"/>
                          <a:ea typeface="Verdana" panose="020B0604030504040204" pitchFamily="34" charset="0"/>
                          <a:cs typeface="Verdana" panose="020B0604030504040204" pitchFamily="34" charset="0"/>
                        </a:rPr>
                        <a:t>0.0</a:t>
                      </a:r>
                    </a:p>
                  </a:txBody>
                  <a:tcPr marL="9525" marT="9525" marB="0" anchor="ctr">
                    <a:lnL w="12700" cap="flat" cmpd="sng" algn="ctr">
                      <a:solidFill>
                        <a:srgbClr val="EDAC55"/>
                      </a:solidFill>
                      <a:prstDash val="solid"/>
                      <a:round/>
                      <a:headEnd type="none" w="med" len="med"/>
                      <a:tailEnd type="none" w="med" len="med"/>
                    </a:lnL>
                  </a:tcPr>
                </a:tc>
                <a:tc>
                  <a:txBody>
                    <a:bodyPr/>
                    <a:lstStyle/>
                    <a:p>
                      <a:pPr algn="r" fontAlgn="b"/>
                      <a:r>
                        <a:rPr lang="en-US" sz="1000" b="0" i="0" u="none" strike="noStrike" dirty="0">
                          <a:effectLst/>
                          <a:latin typeface="Verdana" panose="020B0604030504040204" pitchFamily="34" charset="0"/>
                          <a:ea typeface="Verdana" panose="020B0604030504040204" pitchFamily="34" charset="0"/>
                          <a:cs typeface="Verdana" panose="020B0604030504040204" pitchFamily="34" charset="0"/>
                        </a:rPr>
                        <a:t>0.0</a:t>
                      </a:r>
                    </a:p>
                  </a:txBody>
                  <a:tcPr marL="9525" marT="9525" marB="0" anchor="ctr">
                    <a:lnR w="12700" cap="flat" cmpd="sng" algn="ctr">
                      <a:solidFill>
                        <a:srgbClr val="EDAC55"/>
                      </a:solidFill>
                      <a:prstDash val="solid"/>
                      <a:round/>
                      <a:headEnd type="none" w="med" len="med"/>
                      <a:tailEnd type="none" w="med" len="med"/>
                    </a:lnR>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0.0</a:t>
                      </a:r>
                    </a:p>
                  </a:txBody>
                  <a:tcPr marL="9525"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tcPr>
                </a:tc>
              </a:tr>
              <a:tr h="345740">
                <a:tc>
                  <a:txBody>
                    <a:bodyPr/>
                    <a:lstStyle/>
                    <a:p>
                      <a:pPr algn="l" fontAlgn="b"/>
                      <a:r>
                        <a:rPr lang="en-US" sz="1100" b="0" i="0" u="none" strike="noStrike" dirty="0" err="1">
                          <a:effectLst/>
                          <a:latin typeface="Verdana" panose="020B0604030504040204" pitchFamily="34" charset="0"/>
                          <a:ea typeface="Verdana" panose="020B0604030504040204" pitchFamily="34" charset="0"/>
                          <a:cs typeface="Verdana" panose="020B0604030504040204" pitchFamily="34" charset="0"/>
                        </a:rPr>
                        <a:t>SwapEx</a:t>
                      </a:r>
                      <a:endPar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0.0</a:t>
                      </a:r>
                    </a:p>
                  </a:txBody>
                  <a:tcPr marL="9525" marT="9525" marB="0" anchor="ctr">
                    <a:lnL w="12700" cap="flat" cmpd="sng" algn="ctr">
                      <a:solidFill>
                        <a:srgbClr val="EDAC55"/>
                      </a:solidFill>
                      <a:prstDash val="solid"/>
                      <a:round/>
                      <a:headEnd type="none" w="med" len="med"/>
                      <a:tailEnd type="none" w="med" len="med"/>
                    </a:lnL>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0.1</a:t>
                      </a:r>
                    </a:p>
                  </a:txBody>
                  <a:tcPr marL="9525" marT="9525" marB="0" anchor="ctr">
                    <a:lnR w="12700" cap="flat" cmpd="sng" algn="ctr">
                      <a:solidFill>
                        <a:srgbClr val="EDAC55"/>
                      </a:solidFill>
                      <a:prstDash val="solid"/>
                      <a:round/>
                      <a:headEnd type="none" w="med" len="med"/>
                      <a:tailEnd type="none" w="med" len="med"/>
                    </a:lnR>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0.1</a:t>
                      </a:r>
                    </a:p>
                  </a:txBody>
                  <a:tcPr marL="9525"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tcPr>
                </a:tc>
                <a:tc>
                  <a:txBody>
                    <a:bodyPr/>
                    <a:lstStyle/>
                    <a:p>
                      <a:pPr algn="r" fontAlgn="b">
                        <a:spcAft>
                          <a:spcPts val="0"/>
                        </a:spcAft>
                      </a:pPr>
                      <a:endParaRPr lang="en-US" sz="10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0.6</a:t>
                      </a:r>
                    </a:p>
                  </a:txBody>
                  <a:tcPr marL="9525" marT="9525" marB="0" anchor="ctr">
                    <a:lnL w="12700" cap="flat" cmpd="sng" algn="ctr">
                      <a:solidFill>
                        <a:srgbClr val="EDAC55"/>
                      </a:solidFill>
                      <a:prstDash val="solid"/>
                      <a:round/>
                      <a:headEnd type="none" w="med" len="med"/>
                      <a:tailEnd type="none" w="med" len="med"/>
                    </a:lnL>
                  </a:tcPr>
                </a:tc>
                <a:tc>
                  <a:txBody>
                    <a:bodyPr/>
                    <a:lstStyle/>
                    <a:p>
                      <a:pPr algn="r" fontAlgn="b"/>
                      <a:r>
                        <a:rPr lang="en-US" sz="1000" b="0" i="0" u="none" strike="noStrike" dirty="0">
                          <a:effectLst/>
                          <a:latin typeface="Verdana" panose="020B0604030504040204" pitchFamily="34" charset="0"/>
                          <a:ea typeface="Verdana" panose="020B0604030504040204" pitchFamily="34" charset="0"/>
                          <a:cs typeface="Verdana" panose="020B0604030504040204" pitchFamily="34" charset="0"/>
                        </a:rPr>
                        <a:t>41.2</a:t>
                      </a:r>
                    </a:p>
                  </a:txBody>
                  <a:tcPr marL="9525" marT="9525" marB="0" anchor="ctr">
                    <a:lnR w="12700" cap="flat" cmpd="sng" algn="ctr">
                      <a:solidFill>
                        <a:srgbClr val="EDAC55"/>
                      </a:solidFill>
                      <a:prstDash val="solid"/>
                      <a:round/>
                      <a:headEnd type="none" w="med" len="med"/>
                      <a:tailEnd type="none" w="med" len="med"/>
                    </a:lnR>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41.8</a:t>
                      </a:r>
                    </a:p>
                  </a:txBody>
                  <a:tcPr marL="9525"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tcPr>
                </a:tc>
              </a:tr>
              <a:tr h="345740">
                <a:tc>
                  <a:txBody>
                    <a:bodyPr/>
                    <a:lstStyle/>
                    <a:p>
                      <a:pPr algn="l" fontAlgn="b"/>
                      <a:r>
                        <a:rPr lang="en-US" sz="1100" b="0" i="0" u="none" strike="noStrike" dirty="0" smtClean="0">
                          <a:effectLst/>
                          <a:latin typeface="Verdana" panose="020B0604030504040204" pitchFamily="34" charset="0"/>
                          <a:ea typeface="Verdana" panose="020B0604030504040204" pitchFamily="34" charset="0"/>
                          <a:cs typeface="Verdana" panose="020B0604030504040204" pitchFamily="34" charset="0"/>
                        </a:rPr>
                        <a:t>Tradition</a:t>
                      </a:r>
                      <a:endPar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25.1</a:t>
                      </a:r>
                    </a:p>
                  </a:txBody>
                  <a:tcPr marL="9525" marT="9525" marB="0" anchor="ctr">
                    <a:lnL w="12700" cap="flat" cmpd="sng" algn="ctr">
                      <a:solidFill>
                        <a:srgbClr val="EDAC55"/>
                      </a:solidFill>
                      <a:prstDash val="solid"/>
                      <a:round/>
                      <a:headEnd type="none" w="med" len="med"/>
                      <a:tailEnd type="none" w="med" len="med"/>
                    </a:lnL>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8.9</a:t>
                      </a:r>
                    </a:p>
                  </a:txBody>
                  <a:tcPr marL="9525" marT="9525" marB="0" anchor="ctr">
                    <a:lnR w="12700" cap="flat" cmpd="sng" algn="ctr">
                      <a:solidFill>
                        <a:srgbClr val="EDAC55"/>
                      </a:solidFill>
                      <a:prstDash val="solid"/>
                      <a:round/>
                      <a:headEnd type="none" w="med" len="med"/>
                      <a:tailEnd type="none" w="med" len="med"/>
                    </a:lnR>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34.1</a:t>
                      </a:r>
                    </a:p>
                  </a:txBody>
                  <a:tcPr marL="9525"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tcPr>
                </a:tc>
                <a:tc>
                  <a:txBody>
                    <a:bodyPr/>
                    <a:lstStyle/>
                    <a:p>
                      <a:pPr algn="l" fontAlgn="b">
                        <a:spcAft>
                          <a:spcPts val="0"/>
                        </a:spcAft>
                      </a:pPr>
                      <a:endParaRPr lang="en-US"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262.7</a:t>
                      </a:r>
                    </a:p>
                  </a:txBody>
                  <a:tcPr marL="9525" marT="9525" marB="0" anchor="ctr">
                    <a:lnL w="12700" cap="flat" cmpd="sng" algn="ctr">
                      <a:solidFill>
                        <a:srgbClr val="EDAC55"/>
                      </a:solidFill>
                      <a:prstDash val="solid"/>
                      <a:round/>
                      <a:headEnd type="none" w="med" len="med"/>
                      <a:tailEnd type="none" w="med" len="med"/>
                    </a:lnL>
                  </a:tcPr>
                </a:tc>
                <a:tc>
                  <a:txBody>
                    <a:bodyPr/>
                    <a:lstStyle/>
                    <a:p>
                      <a:pPr algn="r" fontAlgn="b"/>
                      <a:r>
                        <a:rPr lang="en-US" sz="1000" b="0" i="0" u="none" strike="noStrike" dirty="0">
                          <a:effectLst/>
                          <a:latin typeface="Verdana" panose="020B0604030504040204" pitchFamily="34" charset="0"/>
                          <a:ea typeface="Verdana" panose="020B0604030504040204" pitchFamily="34" charset="0"/>
                          <a:cs typeface="Verdana" panose="020B0604030504040204" pitchFamily="34" charset="0"/>
                        </a:rPr>
                        <a:t>65.6</a:t>
                      </a:r>
                    </a:p>
                  </a:txBody>
                  <a:tcPr marL="9525" marT="9525" marB="0" anchor="ctr">
                    <a:lnR w="12700" cap="flat" cmpd="sng" algn="ctr">
                      <a:solidFill>
                        <a:srgbClr val="EDAC55"/>
                      </a:solidFill>
                      <a:prstDash val="solid"/>
                      <a:round/>
                      <a:headEnd type="none" w="med" len="med"/>
                      <a:tailEnd type="none" w="med" len="med"/>
                    </a:lnR>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328.3</a:t>
                      </a:r>
                    </a:p>
                  </a:txBody>
                  <a:tcPr marL="9525"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tcPr>
                </a:tc>
              </a:tr>
              <a:tr h="345740">
                <a:tc>
                  <a:txBody>
                    <a:bodyPr/>
                    <a:lstStyle/>
                    <a:p>
                      <a:pPr algn="l" fontAlgn="b"/>
                      <a:r>
                        <a:rPr lang="en-US" sz="1100" b="0" i="0" u="none" strike="noStrike" dirty="0" err="1">
                          <a:effectLst/>
                          <a:latin typeface="Verdana" panose="020B0604030504040204" pitchFamily="34" charset="0"/>
                          <a:ea typeface="Verdana" panose="020B0604030504040204" pitchFamily="34" charset="0"/>
                          <a:cs typeface="Verdana" panose="020B0604030504040204" pitchFamily="34" charset="0"/>
                        </a:rPr>
                        <a:t>Tullett</a:t>
                      </a:r>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 </a:t>
                      </a:r>
                      <a:r>
                        <a:rPr lang="en-US" sz="1100" b="0" i="0" u="none" strike="noStrike" dirty="0" err="1">
                          <a:effectLst/>
                          <a:latin typeface="Verdana" panose="020B0604030504040204" pitchFamily="34" charset="0"/>
                          <a:ea typeface="Verdana" panose="020B0604030504040204" pitchFamily="34" charset="0"/>
                          <a:cs typeface="Verdana" panose="020B0604030504040204" pitchFamily="34" charset="0"/>
                        </a:rPr>
                        <a:t>Prebon</a:t>
                      </a:r>
                      <a:endPar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lnB w="12700" cap="flat" cmpd="sng" algn="ctr">
                      <a:solidFill>
                        <a:srgbClr val="EDAC55"/>
                      </a:solidFill>
                      <a:prstDash val="solid"/>
                      <a:round/>
                      <a:headEnd type="none" w="med" len="med"/>
                      <a:tailEnd type="none" w="med" len="med"/>
                    </a:lnB>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9.3</a:t>
                      </a:r>
                    </a:p>
                  </a:txBody>
                  <a:tcPr marL="9525" marT="9525" marB="0" anchor="ctr">
                    <a:lnL w="12700" cap="flat" cmpd="sng" algn="ctr">
                      <a:solidFill>
                        <a:srgbClr val="EDAC55"/>
                      </a:solidFill>
                      <a:prstDash val="solid"/>
                      <a:round/>
                      <a:headEnd type="none" w="med" len="med"/>
                      <a:tailEnd type="none" w="med" len="med"/>
                    </a:lnL>
                    <a:lnB w="12700" cap="flat" cmpd="sng" algn="ctr">
                      <a:solidFill>
                        <a:srgbClr val="EDAC55"/>
                      </a:solidFill>
                      <a:prstDash val="solid"/>
                      <a:round/>
                      <a:headEnd type="none" w="med" len="med"/>
                      <a:tailEnd type="none" w="med" len="med"/>
                    </a:lnB>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13.6</a:t>
                      </a:r>
                    </a:p>
                  </a:txBody>
                  <a:tcPr marL="9525" marT="9525" marB="0" anchor="ctr">
                    <a:lnR w="12700" cap="flat" cmpd="sng" algn="ctr">
                      <a:solidFill>
                        <a:srgbClr val="EDAC55"/>
                      </a:solidFill>
                      <a:prstDash val="solid"/>
                      <a:round/>
                      <a:headEnd type="none" w="med" len="med"/>
                      <a:tailEnd type="none" w="med" len="med"/>
                    </a:lnR>
                    <a:lnB w="12700" cap="flat" cmpd="sng" algn="ctr">
                      <a:solidFill>
                        <a:srgbClr val="EDAC55"/>
                      </a:solidFill>
                      <a:prstDash val="solid"/>
                      <a:round/>
                      <a:headEnd type="none" w="med" len="med"/>
                      <a:tailEnd type="none" w="med" len="med"/>
                    </a:lnB>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22.9</a:t>
                      </a:r>
                    </a:p>
                  </a:txBody>
                  <a:tcPr marL="9525"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lnB w="12700" cap="flat" cmpd="sng" algn="ctr">
                      <a:solidFill>
                        <a:srgbClr val="EDAC55"/>
                      </a:solidFill>
                      <a:prstDash val="solid"/>
                      <a:round/>
                      <a:headEnd type="none" w="med" len="med"/>
                      <a:tailEnd type="none" w="med" len="med"/>
                    </a:lnB>
                  </a:tcPr>
                </a:tc>
                <a:tc>
                  <a:txBody>
                    <a:bodyPr/>
                    <a:lstStyle/>
                    <a:p>
                      <a:pPr algn="l" fontAlgn="b">
                        <a:spcAft>
                          <a:spcPts val="0"/>
                        </a:spcAft>
                      </a:pPr>
                      <a:endParaRPr lang="en-US"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lnB w="12700" cap="flat" cmpd="sng" algn="ctr">
                      <a:solidFill>
                        <a:srgbClr val="EDAC55"/>
                      </a:solidFill>
                      <a:prstDash val="solid"/>
                      <a:round/>
                      <a:headEnd type="none" w="med" len="med"/>
                      <a:tailEnd type="none" w="med" len="med"/>
                    </a:lnB>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119.4</a:t>
                      </a:r>
                    </a:p>
                  </a:txBody>
                  <a:tcPr marL="9525" marT="9525" marB="0" anchor="ctr">
                    <a:lnL w="12700" cap="flat" cmpd="sng" algn="ctr">
                      <a:solidFill>
                        <a:srgbClr val="EDAC55"/>
                      </a:solidFill>
                      <a:prstDash val="solid"/>
                      <a:round/>
                      <a:headEnd type="none" w="med" len="med"/>
                      <a:tailEnd type="none" w="med" len="med"/>
                    </a:lnL>
                    <a:lnB w="12700" cap="flat" cmpd="sng" algn="ctr">
                      <a:solidFill>
                        <a:srgbClr val="EDAC55"/>
                      </a:solidFill>
                      <a:prstDash val="solid"/>
                      <a:round/>
                      <a:headEnd type="none" w="med" len="med"/>
                      <a:tailEnd type="none" w="med" len="med"/>
                    </a:lnB>
                  </a:tcPr>
                </a:tc>
                <a:tc>
                  <a:txBody>
                    <a:bodyPr/>
                    <a:lstStyle/>
                    <a:p>
                      <a:pPr algn="r" fontAlgn="b"/>
                      <a:r>
                        <a:rPr lang="en-US" sz="1000" b="0" i="0" u="none" strike="noStrike" dirty="0">
                          <a:effectLst/>
                          <a:latin typeface="Verdana" panose="020B0604030504040204" pitchFamily="34" charset="0"/>
                          <a:ea typeface="Verdana" panose="020B0604030504040204" pitchFamily="34" charset="0"/>
                          <a:cs typeface="Verdana" panose="020B0604030504040204" pitchFamily="34" charset="0"/>
                        </a:rPr>
                        <a:t>170.9</a:t>
                      </a:r>
                    </a:p>
                  </a:txBody>
                  <a:tcPr marL="9525" marT="9525" marB="0" anchor="ctr">
                    <a:lnR w="12700" cap="flat" cmpd="sng" algn="ctr">
                      <a:solidFill>
                        <a:srgbClr val="EDAC55"/>
                      </a:solidFill>
                      <a:prstDash val="solid"/>
                      <a:round/>
                      <a:headEnd type="none" w="med" len="med"/>
                      <a:tailEnd type="none" w="med" len="med"/>
                    </a:lnR>
                    <a:lnB w="12700" cap="flat" cmpd="sng" algn="ctr">
                      <a:solidFill>
                        <a:srgbClr val="EDAC55"/>
                      </a:solidFill>
                      <a:prstDash val="solid"/>
                      <a:round/>
                      <a:headEnd type="none" w="med" len="med"/>
                      <a:tailEnd type="none" w="med" len="med"/>
                    </a:lnB>
                  </a:tcPr>
                </a:tc>
                <a:tc>
                  <a:txBody>
                    <a:bodyPr/>
                    <a:lstStyle/>
                    <a:p>
                      <a:pPr algn="r" fontAlgn="b"/>
                      <a:r>
                        <a:rPr lang="en-US" sz="1000" b="0" i="0" u="none" strike="noStrike" dirty="0">
                          <a:effectLst/>
                          <a:latin typeface="Verdana" panose="020B0604030504040204" pitchFamily="34" charset="0"/>
                          <a:ea typeface="Verdana" panose="020B0604030504040204" pitchFamily="34" charset="0"/>
                          <a:cs typeface="Verdana" panose="020B0604030504040204" pitchFamily="34" charset="0"/>
                        </a:rPr>
                        <a:t>290.3</a:t>
                      </a:r>
                    </a:p>
                  </a:txBody>
                  <a:tcPr marL="9525"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lnB w="12700" cap="flat" cmpd="sng" algn="ctr">
                      <a:solidFill>
                        <a:srgbClr val="EDAC55"/>
                      </a:solidFill>
                      <a:prstDash val="solid"/>
                      <a:round/>
                      <a:headEnd type="none" w="med" len="med"/>
                      <a:tailEnd type="none" w="med" len="med"/>
                    </a:lnB>
                  </a:tcPr>
                </a:tc>
              </a:tr>
              <a:tr h="345740">
                <a:tc>
                  <a:txBody>
                    <a:bodyPr/>
                    <a:lstStyle/>
                    <a:p>
                      <a:pPr algn="l" fontAlgn="b">
                        <a:spcAft>
                          <a:spcPts val="0"/>
                        </a:spcAft>
                      </a:pPr>
                      <a:r>
                        <a:rPr lang="en-US" sz="1100" b="0" i="0" u="none" strike="noStrike" dirty="0" smtClean="0">
                          <a:effectLst/>
                          <a:latin typeface="Verdana" panose="020B0604030504040204" pitchFamily="34" charset="0"/>
                          <a:ea typeface="Verdana" panose="020B0604030504040204" pitchFamily="34" charset="0"/>
                          <a:cs typeface="Verdana" panose="020B0604030504040204" pitchFamily="34" charset="0"/>
                        </a:rPr>
                        <a:t>Total</a:t>
                      </a:r>
                      <a:endPar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lnT w="12700" cap="flat" cmpd="sng" algn="ctr">
                      <a:solidFill>
                        <a:srgbClr val="EDAC55"/>
                      </a:solidFill>
                      <a:prstDash val="solid"/>
                      <a:round/>
                      <a:headEnd type="none" w="med" len="med"/>
                      <a:tailEnd type="none" w="med" len="med"/>
                    </a:lnT>
                    <a:lnB w="12700" cap="flat" cmpd="sng" algn="ctr">
                      <a:solidFill>
                        <a:srgbClr val="EDAC55"/>
                      </a:solidFill>
                      <a:prstDash val="solid"/>
                      <a:round/>
                      <a:headEnd type="none" w="med" len="med"/>
                      <a:tailEnd type="none" w="med" len="med"/>
                    </a:lnB>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78.5</a:t>
                      </a:r>
                    </a:p>
                  </a:txBody>
                  <a:tcPr marL="9525" marT="9525" marB="0" anchor="ctr">
                    <a:lnL w="12700" cap="flat" cmpd="sng" algn="ctr">
                      <a:solidFill>
                        <a:srgbClr val="EDAC55"/>
                      </a:solidFill>
                      <a:prstDash val="solid"/>
                      <a:round/>
                      <a:headEnd type="none" w="med" len="med"/>
                      <a:tailEnd type="none" w="med" len="med"/>
                    </a:lnL>
                    <a:lnT w="12700" cap="flat" cmpd="sng" algn="ctr">
                      <a:solidFill>
                        <a:srgbClr val="EDAC55"/>
                      </a:solidFill>
                      <a:prstDash val="solid"/>
                      <a:round/>
                      <a:headEnd type="none" w="med" len="med"/>
                      <a:tailEnd type="none" w="med" len="med"/>
                    </a:lnT>
                    <a:lnB w="12700" cap="flat" cmpd="sng" algn="ctr">
                      <a:solidFill>
                        <a:srgbClr val="EDAC55"/>
                      </a:solidFill>
                      <a:prstDash val="solid"/>
                      <a:round/>
                      <a:headEnd type="none" w="med" len="med"/>
                      <a:tailEnd type="none" w="med" len="med"/>
                    </a:lnB>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98.1</a:t>
                      </a:r>
                    </a:p>
                  </a:txBody>
                  <a:tcPr marL="9525" marT="9525" marB="0" anchor="ctr">
                    <a:lnR w="12700" cap="flat" cmpd="sng" algn="ctr">
                      <a:solidFill>
                        <a:srgbClr val="EDAC55"/>
                      </a:solidFill>
                      <a:prstDash val="solid"/>
                      <a:round/>
                      <a:headEnd type="none" w="med" len="med"/>
                      <a:tailEnd type="none" w="med" len="med"/>
                    </a:lnR>
                    <a:lnT w="12700" cap="flat" cmpd="sng" algn="ctr">
                      <a:solidFill>
                        <a:srgbClr val="EDAC55"/>
                      </a:solidFill>
                      <a:prstDash val="solid"/>
                      <a:round/>
                      <a:headEnd type="none" w="med" len="med"/>
                      <a:tailEnd type="none" w="med" len="med"/>
                    </a:lnT>
                    <a:lnB w="12700" cap="flat" cmpd="sng" algn="ctr">
                      <a:solidFill>
                        <a:srgbClr val="EDAC55"/>
                      </a:solidFill>
                      <a:prstDash val="solid"/>
                      <a:round/>
                      <a:headEnd type="none" w="med" len="med"/>
                      <a:tailEnd type="none" w="med" len="med"/>
                    </a:lnB>
                  </a:tcPr>
                </a:tc>
                <a:tc>
                  <a:txBody>
                    <a:bodyPr/>
                    <a:lstStyle/>
                    <a:p>
                      <a:pPr algn="r" fontAlgn="b"/>
                      <a:r>
                        <a:rPr lang="en-US" sz="1000" b="0" i="0" u="none" strike="noStrike" dirty="0">
                          <a:effectLst/>
                          <a:latin typeface="Verdana" panose="020B0604030504040204" pitchFamily="34" charset="0"/>
                          <a:ea typeface="Verdana" panose="020B0604030504040204" pitchFamily="34" charset="0"/>
                          <a:cs typeface="Verdana" panose="020B0604030504040204" pitchFamily="34" charset="0"/>
                        </a:rPr>
                        <a:t>176.6</a:t>
                      </a:r>
                    </a:p>
                  </a:txBody>
                  <a:tcPr marL="9525"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lnT w="12700" cap="flat" cmpd="sng" algn="ctr">
                      <a:solidFill>
                        <a:srgbClr val="EDAC55"/>
                      </a:solidFill>
                      <a:prstDash val="solid"/>
                      <a:round/>
                      <a:headEnd type="none" w="med" len="med"/>
                      <a:tailEnd type="none" w="med" len="med"/>
                    </a:lnT>
                    <a:lnB w="12700" cap="flat" cmpd="sng" algn="ctr">
                      <a:solidFill>
                        <a:srgbClr val="EDAC55"/>
                      </a:solidFill>
                      <a:prstDash val="solid"/>
                      <a:round/>
                      <a:headEnd type="none" w="med" len="med"/>
                      <a:tailEnd type="none" w="med" len="med"/>
                    </a:lnB>
                  </a:tcPr>
                </a:tc>
                <a:tc>
                  <a:txBody>
                    <a:bodyPr/>
                    <a:lstStyle/>
                    <a:p>
                      <a:pPr algn="l" fontAlgn="b">
                        <a:spcAft>
                          <a:spcPts val="0"/>
                        </a:spcAft>
                      </a:pPr>
                      <a:endParaRPr lang="en-US"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lnT w="12700" cap="flat" cmpd="sng" algn="ctr">
                      <a:solidFill>
                        <a:srgbClr val="EDAC55"/>
                      </a:solidFill>
                      <a:prstDash val="solid"/>
                      <a:round/>
                      <a:headEnd type="none" w="med" len="med"/>
                      <a:tailEnd type="none" w="med" len="med"/>
                    </a:lnT>
                    <a:lnB w="12700" cap="flat" cmpd="sng" algn="ctr">
                      <a:solidFill>
                        <a:srgbClr val="EDAC55"/>
                      </a:solidFill>
                      <a:prstDash val="solid"/>
                      <a:round/>
                      <a:headEnd type="none" w="med" len="med"/>
                      <a:tailEnd type="none" w="med" len="med"/>
                    </a:lnB>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994.9</a:t>
                      </a:r>
                    </a:p>
                  </a:txBody>
                  <a:tcPr marL="9525" marT="9525" marB="0" anchor="ctr">
                    <a:lnL w="12700" cap="flat" cmpd="sng" algn="ctr">
                      <a:solidFill>
                        <a:srgbClr val="EDAC55"/>
                      </a:solidFill>
                      <a:prstDash val="solid"/>
                      <a:round/>
                      <a:headEnd type="none" w="med" len="med"/>
                      <a:tailEnd type="none" w="med" len="med"/>
                    </a:lnL>
                    <a:lnT w="12700" cap="flat" cmpd="sng" algn="ctr">
                      <a:solidFill>
                        <a:srgbClr val="EDAC55"/>
                      </a:solidFill>
                      <a:prstDash val="solid"/>
                      <a:round/>
                      <a:headEnd type="none" w="med" len="med"/>
                      <a:tailEnd type="none" w="med" len="med"/>
                    </a:lnT>
                    <a:lnB w="12700" cap="flat" cmpd="sng" algn="ctr">
                      <a:solidFill>
                        <a:srgbClr val="EDAC55"/>
                      </a:solidFill>
                      <a:prstDash val="solid"/>
                      <a:round/>
                      <a:headEnd type="none" w="med" len="med"/>
                      <a:tailEnd type="none" w="med" len="med"/>
                    </a:lnB>
                  </a:tcPr>
                </a:tc>
                <a:tc>
                  <a:txBody>
                    <a:bodyPr/>
                    <a:lstStyle/>
                    <a:p>
                      <a:pPr algn="r" fontAlgn="b"/>
                      <a:r>
                        <a:rPr lang="en-US" sz="1000" b="0" i="0" u="none" strike="noStrike">
                          <a:effectLst/>
                          <a:latin typeface="Verdana" panose="020B0604030504040204" pitchFamily="34" charset="0"/>
                          <a:ea typeface="Verdana" panose="020B0604030504040204" pitchFamily="34" charset="0"/>
                          <a:cs typeface="Verdana" panose="020B0604030504040204" pitchFamily="34" charset="0"/>
                        </a:rPr>
                        <a:t>1,031.0</a:t>
                      </a:r>
                    </a:p>
                  </a:txBody>
                  <a:tcPr marL="9525" marT="9525" marB="0" anchor="ctr">
                    <a:lnR w="12700" cap="flat" cmpd="sng" algn="ctr">
                      <a:solidFill>
                        <a:srgbClr val="EDAC55"/>
                      </a:solidFill>
                      <a:prstDash val="solid"/>
                      <a:round/>
                      <a:headEnd type="none" w="med" len="med"/>
                      <a:tailEnd type="none" w="med" len="med"/>
                    </a:lnR>
                    <a:lnT w="12700" cap="flat" cmpd="sng" algn="ctr">
                      <a:solidFill>
                        <a:srgbClr val="EDAC55"/>
                      </a:solidFill>
                      <a:prstDash val="solid"/>
                      <a:round/>
                      <a:headEnd type="none" w="med" len="med"/>
                      <a:tailEnd type="none" w="med" len="med"/>
                    </a:lnT>
                    <a:lnB w="12700" cap="flat" cmpd="sng" algn="ctr">
                      <a:solidFill>
                        <a:srgbClr val="EDAC55"/>
                      </a:solidFill>
                      <a:prstDash val="solid"/>
                      <a:round/>
                      <a:headEnd type="none" w="med" len="med"/>
                      <a:tailEnd type="none" w="med" len="med"/>
                    </a:lnB>
                  </a:tcPr>
                </a:tc>
                <a:tc>
                  <a:txBody>
                    <a:bodyPr/>
                    <a:lstStyle/>
                    <a:p>
                      <a:pPr algn="r" fontAlgn="b"/>
                      <a:r>
                        <a:rPr lang="en-US" sz="1000" b="0" i="0" u="none" strike="noStrike" dirty="0">
                          <a:effectLst/>
                          <a:latin typeface="Verdana" panose="020B0604030504040204" pitchFamily="34" charset="0"/>
                          <a:ea typeface="Verdana" panose="020B0604030504040204" pitchFamily="34" charset="0"/>
                          <a:cs typeface="Verdana" panose="020B0604030504040204" pitchFamily="34" charset="0"/>
                        </a:rPr>
                        <a:t>2,025.9</a:t>
                      </a:r>
                    </a:p>
                  </a:txBody>
                  <a:tcPr marL="9525"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lnT w="12700" cap="flat" cmpd="sng" algn="ctr">
                      <a:solidFill>
                        <a:srgbClr val="EDAC55"/>
                      </a:solidFill>
                      <a:prstDash val="solid"/>
                      <a:round/>
                      <a:headEnd type="none" w="med" len="med"/>
                      <a:tailEnd type="none" w="med" len="med"/>
                    </a:lnT>
                    <a:lnB w="12700" cap="flat" cmpd="sng" algn="ctr">
                      <a:solidFill>
                        <a:srgbClr val="EDAC55"/>
                      </a:solidFill>
                      <a:prstDash val="solid"/>
                      <a:round/>
                      <a:headEnd type="none" w="med" len="med"/>
                      <a:tailEnd type="none" w="med" len="med"/>
                    </a:lnB>
                  </a:tcPr>
                </a:tc>
              </a:tr>
              <a:tr h="500887">
                <a:tc>
                  <a:txBody>
                    <a:bodyPr/>
                    <a:lstStyle/>
                    <a:p>
                      <a:pPr algn="l" fontAlgn="b">
                        <a:lnSpc>
                          <a:spcPct val="150000"/>
                        </a:lnSpc>
                      </a:pPr>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Latest Week:  </a:t>
                      </a:r>
                      <a:endParaRPr lang="en-US" sz="1100" u="none" strike="noStrike" dirty="0" smtClean="0">
                        <a:effectLst/>
                        <a:latin typeface="Verdana" panose="020B0604030504040204" pitchFamily="34" charset="0"/>
                        <a:ea typeface="Verdana" panose="020B0604030504040204" pitchFamily="34" charset="0"/>
                        <a:cs typeface="Verdana" panose="020B0604030504040204" pitchFamily="34" charset="0"/>
                      </a:endParaRPr>
                    </a:p>
                    <a:p>
                      <a:pPr algn="l" fontAlgn="b">
                        <a:lnSpc>
                          <a:spcPct val="150000"/>
                        </a:lnSpc>
                      </a:pPr>
                      <a:r>
                        <a:rPr lang="en-US" sz="1100" u="none" strike="noStrike" dirty="0" smtClean="0">
                          <a:effectLst/>
                          <a:latin typeface="Verdana" panose="020B0604030504040204" pitchFamily="34" charset="0"/>
                          <a:ea typeface="Verdana" panose="020B0604030504040204" pitchFamily="34" charset="0"/>
                          <a:cs typeface="Verdana" panose="020B0604030504040204" pitchFamily="34" charset="0"/>
                        </a:rPr>
                        <a:t>Mar. 24-28</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9525" marT="9525" marB="0">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lnT w="12700" cap="flat" cmpd="sng" algn="ctr">
                      <a:solidFill>
                        <a:srgbClr val="EDAC55"/>
                      </a:solidFill>
                      <a:prstDash val="solid"/>
                      <a:round/>
                      <a:headEnd type="none" w="med" len="med"/>
                      <a:tailEnd type="none" w="med" len="med"/>
                    </a:lnT>
                    <a:lnB w="12700" cap="flat" cmpd="sng" algn="ctr">
                      <a:solidFill>
                        <a:srgbClr val="EDAC55"/>
                      </a:solidFill>
                      <a:prstDash val="solid"/>
                      <a:round/>
                      <a:headEnd type="none" w="med" len="med"/>
                      <a:tailEnd type="none" w="med" len="med"/>
                    </a:lnB>
                  </a:tcPr>
                </a:tc>
                <a:tc>
                  <a:txBody>
                    <a:bodyPr/>
                    <a:lstStyle/>
                    <a:p>
                      <a:pPr algn="l" fontAlgn="b"/>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9525" marT="9525" marB="0" anchor="ctr">
                    <a:lnL w="12700" cap="flat" cmpd="sng" algn="ctr">
                      <a:solidFill>
                        <a:srgbClr val="EDAC55"/>
                      </a:solidFill>
                      <a:prstDash val="solid"/>
                      <a:round/>
                      <a:headEnd type="none" w="med" len="med"/>
                      <a:tailEnd type="none" w="med" len="med"/>
                    </a:lnL>
                    <a:lnT w="12700" cap="flat" cmpd="sng" algn="ctr">
                      <a:solidFill>
                        <a:srgbClr val="EDAC55"/>
                      </a:solidFill>
                      <a:prstDash val="solid"/>
                      <a:round/>
                      <a:headEnd type="none" w="med" len="med"/>
                      <a:tailEnd type="none" w="med" len="med"/>
                    </a:lnT>
                    <a:lnB w="12700" cap="flat" cmpd="sng" algn="ctr">
                      <a:solidFill>
                        <a:srgbClr val="EDAC55"/>
                      </a:solidFill>
                      <a:prstDash val="solid"/>
                      <a:round/>
                      <a:headEnd type="none" w="med" len="med"/>
                      <a:tailEnd type="none" w="med" len="med"/>
                    </a:lnB>
                  </a:tcPr>
                </a:tc>
                <a:tc>
                  <a:txBody>
                    <a:bodyPr/>
                    <a:lstStyle/>
                    <a:p>
                      <a:pPr algn="l" fontAlgn="b"/>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9525" marT="9525" marB="0" anchor="ctr">
                    <a:lnR w="12700" cap="flat" cmpd="sng" algn="ctr">
                      <a:solidFill>
                        <a:srgbClr val="EDAC55"/>
                      </a:solidFill>
                      <a:prstDash val="solid"/>
                      <a:round/>
                      <a:headEnd type="none" w="med" len="med"/>
                      <a:tailEnd type="none" w="med" len="med"/>
                    </a:lnR>
                    <a:lnT w="12700" cap="flat" cmpd="sng" algn="ctr">
                      <a:solidFill>
                        <a:srgbClr val="EDAC55"/>
                      </a:solidFill>
                      <a:prstDash val="solid"/>
                      <a:round/>
                      <a:headEnd type="none" w="med" len="med"/>
                      <a:tailEnd type="none" w="med" len="med"/>
                    </a:lnT>
                    <a:lnB w="12700" cap="flat" cmpd="sng" algn="ctr">
                      <a:solidFill>
                        <a:srgbClr val="EDAC55"/>
                      </a:solidFill>
                      <a:prstDash val="solid"/>
                      <a:round/>
                      <a:headEnd type="none" w="med" len="med"/>
                      <a:tailEnd type="none" w="med" len="med"/>
                    </a:lnB>
                  </a:tcPr>
                </a:tc>
                <a:tc>
                  <a:txBody>
                    <a:bodyPr/>
                    <a:lstStyle/>
                    <a:p>
                      <a:pPr algn="l" fontAlgn="b"/>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9525"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lnT w="12700" cap="flat" cmpd="sng" algn="ctr">
                      <a:solidFill>
                        <a:srgbClr val="EDAC55"/>
                      </a:solidFill>
                      <a:prstDash val="solid"/>
                      <a:round/>
                      <a:headEnd type="none" w="med" len="med"/>
                      <a:tailEnd type="none" w="med" len="med"/>
                    </a:lnT>
                    <a:lnB w="12700" cap="flat" cmpd="sng" algn="ctr">
                      <a:solidFill>
                        <a:srgbClr val="EDAC55"/>
                      </a:solidFill>
                      <a:prstDash val="solid"/>
                      <a:round/>
                      <a:headEnd type="none" w="med" len="med"/>
                      <a:tailEnd type="none" w="med" len="med"/>
                    </a:lnB>
                  </a:tcPr>
                </a:tc>
                <a:tc>
                  <a:txBody>
                    <a:bodyPr/>
                    <a:lstStyle/>
                    <a:p>
                      <a:pPr algn="l" fontAlgn="b"/>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9525"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lnT w="12700" cap="flat" cmpd="sng" algn="ctr">
                      <a:solidFill>
                        <a:srgbClr val="EDAC55"/>
                      </a:solidFill>
                      <a:prstDash val="solid"/>
                      <a:round/>
                      <a:headEnd type="none" w="med" len="med"/>
                      <a:tailEnd type="none" w="med" len="med"/>
                    </a:lnT>
                    <a:lnB w="12700" cap="flat" cmpd="sng" algn="ctr">
                      <a:solidFill>
                        <a:srgbClr val="EDAC55"/>
                      </a:solidFill>
                      <a:prstDash val="solid"/>
                      <a:round/>
                      <a:headEnd type="none" w="med" len="med"/>
                      <a:tailEnd type="none" w="med" len="med"/>
                    </a:lnB>
                  </a:tcPr>
                </a:tc>
                <a:tc>
                  <a:txBody>
                    <a:bodyPr/>
                    <a:lstStyle/>
                    <a:p>
                      <a:pPr algn="l" fontAlgn="b"/>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9525" marT="9525" marB="0" anchor="ctr">
                    <a:lnL w="12700" cap="flat" cmpd="sng" algn="ctr">
                      <a:solidFill>
                        <a:srgbClr val="EDAC55"/>
                      </a:solidFill>
                      <a:prstDash val="solid"/>
                      <a:round/>
                      <a:headEnd type="none" w="med" len="med"/>
                      <a:tailEnd type="none" w="med" len="med"/>
                    </a:lnL>
                    <a:lnT w="12700" cap="flat" cmpd="sng" algn="ctr">
                      <a:solidFill>
                        <a:srgbClr val="EDAC55"/>
                      </a:solidFill>
                      <a:prstDash val="solid"/>
                      <a:round/>
                      <a:headEnd type="none" w="med" len="med"/>
                      <a:tailEnd type="none" w="med" len="med"/>
                    </a:lnT>
                    <a:lnB w="12700" cap="flat" cmpd="sng" algn="ctr">
                      <a:solidFill>
                        <a:srgbClr val="EDAC55"/>
                      </a:solidFill>
                      <a:prstDash val="solid"/>
                      <a:round/>
                      <a:headEnd type="none" w="med" len="med"/>
                      <a:tailEnd type="none" w="med" len="med"/>
                    </a:lnB>
                  </a:tcPr>
                </a:tc>
                <a:tc>
                  <a:txBody>
                    <a:bodyPr/>
                    <a:lstStyle/>
                    <a:p>
                      <a:pPr algn="l" fontAlgn="b"/>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9525" marT="9525" marB="0" anchor="ctr">
                    <a:lnR w="12700" cap="flat" cmpd="sng" algn="ctr">
                      <a:solidFill>
                        <a:srgbClr val="EDAC55"/>
                      </a:solidFill>
                      <a:prstDash val="solid"/>
                      <a:round/>
                      <a:headEnd type="none" w="med" len="med"/>
                      <a:tailEnd type="none" w="med" len="med"/>
                    </a:lnR>
                    <a:lnT w="12700" cap="flat" cmpd="sng" algn="ctr">
                      <a:solidFill>
                        <a:srgbClr val="EDAC55"/>
                      </a:solidFill>
                      <a:prstDash val="solid"/>
                      <a:round/>
                      <a:headEnd type="none" w="med" len="med"/>
                      <a:tailEnd type="none" w="med" len="med"/>
                    </a:lnT>
                    <a:lnB w="12700" cap="flat" cmpd="sng" algn="ctr">
                      <a:solidFill>
                        <a:srgbClr val="EDAC55"/>
                      </a:solidFill>
                      <a:prstDash val="solid"/>
                      <a:round/>
                      <a:headEnd type="none" w="med" len="med"/>
                      <a:tailEnd type="none" w="med" len="med"/>
                    </a:lnB>
                  </a:tcPr>
                </a:tc>
                <a:tc>
                  <a:txBody>
                    <a:bodyPr/>
                    <a:lstStyle/>
                    <a:p>
                      <a:pPr algn="l" fontAlgn="b"/>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9525" marT="9525" marB="0" anchor="ctr">
                    <a:lnL w="12700" cap="flat" cmpd="sng" algn="ctr">
                      <a:solidFill>
                        <a:srgbClr val="EDAC55"/>
                      </a:solidFill>
                      <a:prstDash val="solid"/>
                      <a:round/>
                      <a:headEnd type="none" w="med" len="med"/>
                      <a:tailEnd type="none" w="med" len="med"/>
                    </a:lnL>
                    <a:lnR w="12700" cap="flat" cmpd="sng" algn="ctr">
                      <a:solidFill>
                        <a:srgbClr val="EDAC55"/>
                      </a:solidFill>
                      <a:prstDash val="solid"/>
                      <a:round/>
                      <a:headEnd type="none" w="med" len="med"/>
                      <a:tailEnd type="none" w="med" len="med"/>
                    </a:lnR>
                    <a:lnT w="12700" cap="flat" cmpd="sng" algn="ctr">
                      <a:solidFill>
                        <a:srgbClr val="EDAC55"/>
                      </a:solidFill>
                      <a:prstDash val="solid"/>
                      <a:round/>
                      <a:headEnd type="none" w="med" len="med"/>
                      <a:tailEnd type="none" w="med" len="med"/>
                    </a:lnT>
                    <a:lnB w="12700" cap="flat" cmpd="sng" algn="ctr">
                      <a:solidFill>
                        <a:srgbClr val="EDAC55"/>
                      </a:solidFill>
                      <a:prstDash val="solid"/>
                      <a:round/>
                      <a:headEnd type="none" w="med" len="med"/>
                      <a:tailEnd type="none" w="med" len="med"/>
                    </a:lnB>
                  </a:tcPr>
                </a:tc>
              </a:tr>
            </a:tbl>
          </a:graphicData>
        </a:graphic>
      </p:graphicFrame>
      <p:pic>
        <p:nvPicPr>
          <p:cNvPr id="7" name="Picture 6"/>
          <p:cNvPicPr>
            <a:picLocks noChangeAspect="1"/>
          </p:cNvPicPr>
          <p:nvPr/>
        </p:nvPicPr>
        <p:blipFill>
          <a:blip r:embed="rId2"/>
          <a:stretch>
            <a:fillRect/>
          </a:stretch>
        </p:blipFill>
        <p:spPr>
          <a:xfrm>
            <a:off x="228600" y="6553200"/>
            <a:ext cx="1104900" cy="101531"/>
          </a:xfrm>
          <a:prstGeom prst="rect">
            <a:avLst/>
          </a:prstGeom>
        </p:spPr>
      </p:pic>
      <p:sp>
        <p:nvSpPr>
          <p:cNvPr id="10" name="Rectangle 9"/>
          <p:cNvSpPr/>
          <p:nvPr/>
        </p:nvSpPr>
        <p:spPr>
          <a:xfrm>
            <a:off x="0" y="0"/>
            <a:ext cx="9144000" cy="381000"/>
          </a:xfrm>
          <a:prstGeom prst="rect">
            <a:avLst/>
          </a:prstGeom>
          <a:solidFill>
            <a:srgbClr val="FFD40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60CEB342-31B3-4E3E-8723-5A78AEBFA743}" type="slidenum">
              <a:rPr lang="en-US" smtClean="0"/>
              <a:t>19</a:t>
            </a:fld>
            <a:endParaRPr lang="en-US" dirty="0"/>
          </a:p>
        </p:txBody>
      </p:sp>
      <p:sp>
        <p:nvSpPr>
          <p:cNvPr id="9" name="Footer Placeholder 2"/>
          <p:cNvSpPr>
            <a:spLocks noGrp="1"/>
          </p:cNvSpPr>
          <p:nvPr/>
        </p:nvSpPr>
        <p:spPr>
          <a:xfrm>
            <a:off x="5029200" y="6261117"/>
            <a:ext cx="3352800" cy="584165"/>
          </a:xfrm>
          <a:prstGeom prst="rect">
            <a:avLst/>
          </a:prstGeom>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schemeClr val="tx1"/>
                </a:solidFill>
              </a:rPr>
              <a:t>Note: NDF data includes non-deliverable swaps</a:t>
            </a:r>
            <a:endParaRPr lang="en-US" sz="1200" dirty="0">
              <a:solidFill>
                <a:schemeClr val="tx1"/>
              </a:solidFill>
            </a:endParaRPr>
          </a:p>
        </p:txBody>
      </p:sp>
    </p:spTree>
    <p:extLst>
      <p:ext uri="{BB962C8B-B14F-4D97-AF65-F5344CB8AC3E}">
        <p14:creationId xmlns:p14="http://schemas.microsoft.com/office/powerpoint/2010/main" val="414837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Arial"/>
                <a:ea typeface="Verdana" panose="020B0604030504040204" pitchFamily="34" charset="0"/>
                <a:cs typeface="Arial"/>
              </a:rPr>
              <a:t>Introducing FIA SEF Tracker</a:t>
            </a:r>
          </a:p>
        </p:txBody>
      </p:sp>
      <p:sp>
        <p:nvSpPr>
          <p:cNvPr id="3" name="Content Placeholder 2"/>
          <p:cNvSpPr>
            <a:spLocks noGrp="1"/>
          </p:cNvSpPr>
          <p:nvPr>
            <p:ph idx="1"/>
          </p:nvPr>
        </p:nvSpPr>
        <p:spPr>
          <a:xfrm>
            <a:off x="457200" y="1600200"/>
            <a:ext cx="8229600" cy="4754563"/>
          </a:xfrm>
        </p:spPr>
        <p:txBody>
          <a:bodyPr>
            <a:normAutofit/>
          </a:bodyPr>
          <a:lstStyle/>
          <a:p>
            <a:pPr>
              <a:spcBef>
                <a:spcPts val="480"/>
              </a:spcBef>
              <a:spcAft>
                <a:spcPts val="600"/>
              </a:spcAft>
            </a:pPr>
            <a:r>
              <a:rPr lang="en-US" sz="2000" dirty="0">
                <a:latin typeface="Verdana" panose="020B0604030504040204" pitchFamily="34" charset="0"/>
                <a:ea typeface="Verdana" panose="020B0604030504040204" pitchFamily="34" charset="0"/>
                <a:cs typeface="Verdana" panose="020B0604030504040204" pitchFamily="34" charset="0"/>
              </a:rPr>
              <a:t>FIA is collecting volume information from swap execution facilities registered with the CFTC as well as trading venues that have opted to register as designated contract markets rather than as SEFs. </a:t>
            </a:r>
          </a:p>
          <a:p>
            <a:pPr>
              <a:spcBef>
                <a:spcPts val="480"/>
              </a:spcBef>
              <a:spcAft>
                <a:spcPts val="600"/>
              </a:spcAft>
            </a:pPr>
            <a:r>
              <a:rPr lang="en-US" sz="2000" dirty="0">
                <a:latin typeface="Verdana" panose="020B0604030504040204" pitchFamily="34" charset="0"/>
                <a:ea typeface="Verdana" panose="020B0604030504040204" pitchFamily="34" charset="0"/>
                <a:cs typeface="Verdana" panose="020B0604030504040204" pitchFamily="34" charset="0"/>
              </a:rPr>
              <a:t>FIA is publishing aggregate volume and market share information based on this volume information, initially in a static PDF format and subsequently through an interactive website.  </a:t>
            </a:r>
          </a:p>
          <a:p>
            <a:pPr>
              <a:spcBef>
                <a:spcPts val="480"/>
              </a:spcBef>
              <a:spcAft>
                <a:spcPts val="600"/>
              </a:spcAft>
            </a:pPr>
            <a:r>
              <a:rPr lang="en-US" sz="2000" dirty="0">
                <a:latin typeface="Verdana" panose="020B0604030504040204" pitchFamily="34" charset="0"/>
                <a:ea typeface="Verdana" panose="020B0604030504040204" pitchFamily="34" charset="0"/>
                <a:cs typeface="Verdana" panose="020B0604030504040204" pitchFamily="34" charset="0"/>
              </a:rPr>
              <a:t>FIA currently provides monthly and annual reports on global exchange-traded futures and options volume and will use its experience in this area to develop SEF Tracker. </a:t>
            </a:r>
          </a:p>
          <a:p>
            <a:pPr>
              <a:spcBef>
                <a:spcPts val="480"/>
              </a:spcBef>
              <a:spcAft>
                <a:spcPts val="600"/>
              </a:spcAft>
            </a:pPr>
            <a:r>
              <a:rPr lang="en-US" sz="2000" dirty="0">
                <a:latin typeface="Verdana" panose="020B0604030504040204" pitchFamily="34" charset="0"/>
                <a:ea typeface="Verdana" panose="020B0604030504040204" pitchFamily="34" charset="0"/>
                <a:cs typeface="Verdana" panose="020B0604030504040204" pitchFamily="34" charset="0"/>
              </a:rPr>
              <a:t>FIA is a non-profit trade association and plans to provide these reports to the public at no charge. </a:t>
            </a:r>
          </a:p>
        </p:txBody>
      </p:sp>
      <p:pic>
        <p:nvPicPr>
          <p:cNvPr id="8" name="Picture 7"/>
          <p:cNvPicPr>
            <a:picLocks noChangeAspect="1"/>
          </p:cNvPicPr>
          <p:nvPr/>
        </p:nvPicPr>
        <p:blipFill>
          <a:blip r:embed="rId3"/>
          <a:stretch>
            <a:fillRect/>
          </a:stretch>
        </p:blipFill>
        <p:spPr>
          <a:xfrm>
            <a:off x="228600" y="6553200"/>
            <a:ext cx="1104900" cy="101531"/>
          </a:xfrm>
          <a:prstGeom prst="rect">
            <a:avLst/>
          </a:prstGeom>
        </p:spPr>
      </p:pic>
      <p:sp>
        <p:nvSpPr>
          <p:cNvPr id="5" name="Slide Number Placeholder 4"/>
          <p:cNvSpPr>
            <a:spLocks noGrp="1"/>
          </p:cNvSpPr>
          <p:nvPr>
            <p:ph type="sldNum" sz="quarter" idx="12"/>
          </p:nvPr>
        </p:nvSpPr>
        <p:spPr/>
        <p:txBody>
          <a:bodyPr/>
          <a:lstStyle/>
          <a:p>
            <a:fld id="{60CEB342-31B3-4E3E-8723-5A78AEBFA743}" type="slidenum">
              <a:rPr lang="en-US" smtClean="0"/>
              <a:t>2</a:t>
            </a:fld>
            <a:endParaRPr lang="en-US" dirty="0"/>
          </a:p>
        </p:txBody>
      </p:sp>
    </p:spTree>
    <p:extLst>
      <p:ext uri="{BB962C8B-B14F-4D97-AF65-F5344CB8AC3E}">
        <p14:creationId xmlns:p14="http://schemas.microsoft.com/office/powerpoint/2010/main" val="3107282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a:bodyPr>
          <a:lstStyle/>
          <a:p>
            <a:r>
              <a:rPr lang="en-US" sz="2800" dirty="0" smtClean="0">
                <a:latin typeface="Arial"/>
                <a:ea typeface="Verdana" panose="020B0604030504040204" pitchFamily="34" charset="0"/>
                <a:cs typeface="Arial"/>
              </a:rPr>
              <a:t>FX: Volume </a:t>
            </a:r>
            <a:r>
              <a:rPr lang="en-US" sz="2800" dirty="0">
                <a:latin typeface="Arial"/>
                <a:ea typeface="Verdana" panose="020B0604030504040204" pitchFamily="34" charset="0"/>
                <a:cs typeface="Arial"/>
              </a:rPr>
              <a:t>per </a:t>
            </a:r>
            <a:r>
              <a:rPr lang="en-US" sz="2800" dirty="0" smtClean="0">
                <a:latin typeface="Arial"/>
                <a:ea typeface="Verdana" panose="020B0604030504040204" pitchFamily="34" charset="0"/>
                <a:cs typeface="Arial"/>
              </a:rPr>
              <a:t>SEF</a:t>
            </a:r>
            <a:r>
              <a:rPr lang="en-US" sz="2800" dirty="0">
                <a:latin typeface="Arial"/>
                <a:ea typeface="Verdana" panose="020B0604030504040204" pitchFamily="34" charset="0"/>
                <a:cs typeface="Arial"/>
              </a:rPr>
              <a:t/>
            </a:r>
            <a:br>
              <a:rPr lang="en-US" sz="2800" dirty="0">
                <a:latin typeface="Arial"/>
                <a:ea typeface="Verdana" panose="020B0604030504040204" pitchFamily="34" charset="0"/>
                <a:cs typeface="Arial"/>
              </a:rPr>
            </a:br>
            <a:r>
              <a:rPr lang="en-US" sz="1800" dirty="0">
                <a:latin typeface="Arial"/>
                <a:ea typeface="Verdana" panose="020B0604030504040204" pitchFamily="34" charset="0"/>
                <a:cs typeface="Arial"/>
              </a:rPr>
              <a:t>(in billions </a:t>
            </a:r>
            <a:r>
              <a:rPr lang="en-US" sz="1800" dirty="0" smtClean="0">
                <a:latin typeface="Arial"/>
                <a:ea typeface="Verdana" panose="020B0604030504040204" pitchFamily="34" charset="0"/>
                <a:cs typeface="Arial"/>
              </a:rPr>
              <a:t>notional USD)</a:t>
            </a:r>
            <a:endParaRPr lang="en-US" sz="1800" dirty="0">
              <a:latin typeface="Arial"/>
              <a:ea typeface="Verdana" panose="020B0604030504040204" pitchFamily="34" charset="0"/>
              <a:cs typeface="Arial"/>
            </a:endParaRPr>
          </a:p>
        </p:txBody>
      </p:sp>
      <p:pic>
        <p:nvPicPr>
          <p:cNvPr id="8" name="Picture 7"/>
          <p:cNvPicPr>
            <a:picLocks noChangeAspect="1"/>
          </p:cNvPicPr>
          <p:nvPr/>
        </p:nvPicPr>
        <p:blipFill>
          <a:blip r:embed="rId2"/>
          <a:stretch>
            <a:fillRect/>
          </a:stretch>
        </p:blipFill>
        <p:spPr>
          <a:xfrm>
            <a:off x="228600" y="6553200"/>
            <a:ext cx="1104900" cy="101531"/>
          </a:xfrm>
          <a:prstGeom prst="rect">
            <a:avLst/>
          </a:prstGeom>
        </p:spPr>
      </p:pic>
      <p:sp>
        <p:nvSpPr>
          <p:cNvPr id="10" name="Rectangle 9"/>
          <p:cNvSpPr/>
          <p:nvPr/>
        </p:nvSpPr>
        <p:spPr>
          <a:xfrm>
            <a:off x="0" y="0"/>
            <a:ext cx="9144000" cy="381000"/>
          </a:xfrm>
          <a:prstGeom prst="rect">
            <a:avLst/>
          </a:prstGeom>
          <a:solidFill>
            <a:srgbClr val="FFD40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3109578202"/>
              </p:ext>
            </p:extLst>
          </p:nvPr>
        </p:nvGraphicFramePr>
        <p:xfrm>
          <a:off x="457200" y="1371600"/>
          <a:ext cx="8382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60CEB342-31B3-4E3E-8723-5A78AEBFA743}" type="slidenum">
              <a:rPr lang="en-US" smtClean="0"/>
              <a:t>20</a:t>
            </a:fld>
            <a:endParaRPr lang="en-US" dirty="0"/>
          </a:p>
        </p:txBody>
      </p:sp>
      <p:sp>
        <p:nvSpPr>
          <p:cNvPr id="11" name="Footer Placeholder 2"/>
          <p:cNvSpPr>
            <a:spLocks noGrp="1"/>
          </p:cNvSpPr>
          <p:nvPr/>
        </p:nvSpPr>
        <p:spPr>
          <a:xfrm>
            <a:off x="1600200" y="6362705"/>
            <a:ext cx="7543800" cy="380990"/>
          </a:xfrm>
          <a:prstGeom prst="rect">
            <a:avLst/>
          </a:prstGeom>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smtClean="0">
                <a:solidFill>
                  <a:schemeClr val="tx1"/>
                </a:solidFill>
              </a:rPr>
              <a:t>Note: Other consists of four SEFs with less than 3% market share each: 360T, Bloomberg, FXall, and </a:t>
            </a:r>
            <a:r>
              <a:rPr lang="en-US" dirty="0" err="1" smtClean="0">
                <a:solidFill>
                  <a:schemeClr val="tx1"/>
                </a:solidFill>
              </a:rPr>
              <a:t>SwapEx</a:t>
            </a:r>
            <a:endParaRPr lang="en-US" dirty="0">
              <a:solidFill>
                <a:schemeClr val="tx1"/>
              </a:solidFill>
            </a:endParaRPr>
          </a:p>
        </p:txBody>
      </p:sp>
    </p:spTree>
    <p:extLst>
      <p:ext uri="{BB962C8B-B14F-4D97-AF65-F5344CB8AC3E}">
        <p14:creationId xmlns:p14="http://schemas.microsoft.com/office/powerpoint/2010/main" val="3362473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2800" dirty="0" smtClean="0">
                <a:latin typeface="Arial"/>
                <a:ea typeface="Verdana" panose="020B0604030504040204" pitchFamily="34" charset="0"/>
                <a:cs typeface="Arial"/>
              </a:rPr>
              <a:t>FX: </a:t>
            </a:r>
            <a:r>
              <a:rPr lang="en-US" sz="2800" dirty="0">
                <a:latin typeface="Arial"/>
                <a:ea typeface="Verdana" panose="020B0604030504040204" pitchFamily="34" charset="0"/>
                <a:cs typeface="Arial"/>
              </a:rPr>
              <a:t>Volume per </a:t>
            </a:r>
            <a:r>
              <a:rPr lang="en-US" sz="2800" dirty="0" smtClean="0">
                <a:latin typeface="Arial"/>
                <a:ea typeface="Verdana" panose="020B0604030504040204" pitchFamily="34" charset="0"/>
                <a:cs typeface="Arial"/>
              </a:rPr>
              <a:t>SEF in Latest Week</a:t>
            </a:r>
            <a:r>
              <a:rPr lang="en-US" sz="2800" dirty="0">
                <a:latin typeface="Arial"/>
                <a:cs typeface="Arial"/>
              </a:rPr>
              <a:t/>
            </a:r>
            <a:br>
              <a:rPr lang="en-US" sz="2800" dirty="0">
                <a:latin typeface="Arial"/>
                <a:cs typeface="Arial"/>
              </a:rPr>
            </a:br>
            <a:r>
              <a:rPr lang="en-US" sz="1800" dirty="0">
                <a:latin typeface="Arial"/>
                <a:ea typeface="Verdana" panose="020B0604030504040204" pitchFamily="34" charset="0"/>
                <a:cs typeface="Arial"/>
              </a:rPr>
              <a:t>(24-28 March)</a:t>
            </a:r>
            <a:endParaRPr lang="en-US" sz="1800" dirty="0">
              <a:latin typeface="Arial"/>
              <a:cs typeface="Aria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660521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p:cNvPicPr>
            <a:picLocks noChangeAspect="1"/>
          </p:cNvPicPr>
          <p:nvPr/>
        </p:nvPicPr>
        <p:blipFill>
          <a:blip r:embed="rId3"/>
          <a:stretch>
            <a:fillRect/>
          </a:stretch>
        </p:blipFill>
        <p:spPr>
          <a:xfrm>
            <a:off x="228600" y="6553200"/>
            <a:ext cx="1104900" cy="101531"/>
          </a:xfrm>
          <a:prstGeom prst="rect">
            <a:avLst/>
          </a:prstGeom>
        </p:spPr>
      </p:pic>
      <p:sp>
        <p:nvSpPr>
          <p:cNvPr id="9" name="Rectangle 8"/>
          <p:cNvSpPr/>
          <p:nvPr/>
        </p:nvSpPr>
        <p:spPr>
          <a:xfrm>
            <a:off x="0" y="0"/>
            <a:ext cx="9144000" cy="381000"/>
          </a:xfrm>
          <a:prstGeom prst="rect">
            <a:avLst/>
          </a:prstGeom>
          <a:solidFill>
            <a:srgbClr val="FFD40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60CEB342-31B3-4E3E-8723-5A78AEBFA743}" type="slidenum">
              <a:rPr lang="en-US" smtClean="0"/>
              <a:t>21</a:t>
            </a:fld>
            <a:endParaRPr lang="en-US" dirty="0"/>
          </a:p>
        </p:txBody>
      </p:sp>
      <p:sp>
        <p:nvSpPr>
          <p:cNvPr id="10" name="Footer Placeholder 2"/>
          <p:cNvSpPr>
            <a:spLocks noGrp="1"/>
          </p:cNvSpPr>
          <p:nvPr/>
        </p:nvSpPr>
        <p:spPr>
          <a:xfrm>
            <a:off x="1600200" y="6362705"/>
            <a:ext cx="7543800" cy="380990"/>
          </a:xfrm>
          <a:prstGeom prst="rect">
            <a:avLst/>
          </a:prstGeom>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smtClean="0">
                <a:solidFill>
                  <a:schemeClr val="tx1"/>
                </a:solidFill>
              </a:rPr>
              <a:t>Note: Other consists of four SEFs with less than 3% market share each: 360T, Bloomberg, FXall, and </a:t>
            </a:r>
            <a:r>
              <a:rPr lang="en-US" dirty="0" err="1" smtClean="0">
                <a:solidFill>
                  <a:schemeClr val="tx1"/>
                </a:solidFill>
              </a:rPr>
              <a:t>SwapEx</a:t>
            </a:r>
            <a:endParaRPr lang="en-US" dirty="0">
              <a:solidFill>
                <a:schemeClr val="tx1"/>
              </a:solidFill>
            </a:endParaRPr>
          </a:p>
        </p:txBody>
      </p:sp>
    </p:spTree>
    <p:extLst>
      <p:ext uri="{BB962C8B-B14F-4D97-AF65-F5344CB8AC3E}">
        <p14:creationId xmlns:p14="http://schemas.microsoft.com/office/powerpoint/2010/main" val="3145346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rmAutofit/>
          </a:bodyPr>
          <a:lstStyle/>
          <a:p>
            <a:r>
              <a:rPr lang="en-US" sz="2800" dirty="0" smtClean="0">
                <a:latin typeface="Arial"/>
                <a:ea typeface="Verdana" panose="020B0604030504040204" pitchFamily="34" charset="0"/>
                <a:cs typeface="Arial"/>
              </a:rPr>
              <a:t>FX: </a:t>
            </a:r>
            <a:r>
              <a:rPr lang="en-US" sz="2800" dirty="0">
                <a:latin typeface="Arial"/>
                <a:ea typeface="Verdana" panose="020B0604030504040204" pitchFamily="34" charset="0"/>
                <a:cs typeface="Arial"/>
              </a:rPr>
              <a:t>Market Share per </a:t>
            </a:r>
            <a:r>
              <a:rPr lang="en-US" sz="2800" dirty="0" smtClean="0">
                <a:latin typeface="Arial"/>
                <a:ea typeface="Verdana" panose="020B0604030504040204" pitchFamily="34" charset="0"/>
                <a:cs typeface="Arial"/>
              </a:rPr>
              <a:t>SEF</a:t>
            </a:r>
            <a:endParaRPr lang="en-US" sz="2800" dirty="0">
              <a:latin typeface="Arial"/>
              <a:ea typeface="Verdana" panose="020B0604030504040204" pitchFamily="34" charset="0"/>
              <a:cs typeface="Arial"/>
            </a:endParaRPr>
          </a:p>
        </p:txBody>
      </p:sp>
      <p:graphicFrame>
        <p:nvGraphicFramePr>
          <p:cNvPr id="6" name="Chart 5"/>
          <p:cNvGraphicFramePr/>
          <p:nvPr>
            <p:extLst>
              <p:ext uri="{D42A27DB-BD31-4B8C-83A1-F6EECF244321}">
                <p14:modId xmlns:p14="http://schemas.microsoft.com/office/powerpoint/2010/main" val="2165042494"/>
              </p:ext>
            </p:extLst>
          </p:nvPr>
        </p:nvGraphicFramePr>
        <p:xfrm>
          <a:off x="304800" y="1219200"/>
          <a:ext cx="8534400" cy="510540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p:cNvPicPr>
            <a:picLocks noChangeAspect="1"/>
          </p:cNvPicPr>
          <p:nvPr/>
        </p:nvPicPr>
        <p:blipFill>
          <a:blip r:embed="rId3"/>
          <a:stretch>
            <a:fillRect/>
          </a:stretch>
        </p:blipFill>
        <p:spPr>
          <a:xfrm>
            <a:off x="228600" y="6553200"/>
            <a:ext cx="1104900" cy="101531"/>
          </a:xfrm>
          <a:prstGeom prst="rect">
            <a:avLst/>
          </a:prstGeom>
        </p:spPr>
      </p:pic>
      <p:sp>
        <p:nvSpPr>
          <p:cNvPr id="10" name="Rectangle 9"/>
          <p:cNvSpPr/>
          <p:nvPr/>
        </p:nvSpPr>
        <p:spPr>
          <a:xfrm>
            <a:off x="0" y="0"/>
            <a:ext cx="9144000" cy="381000"/>
          </a:xfrm>
          <a:prstGeom prst="rect">
            <a:avLst/>
          </a:prstGeom>
          <a:solidFill>
            <a:srgbClr val="FFD40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60CEB342-31B3-4E3E-8723-5A78AEBFA743}" type="slidenum">
              <a:rPr lang="en-US" smtClean="0"/>
              <a:t>22</a:t>
            </a:fld>
            <a:endParaRPr lang="en-US" dirty="0"/>
          </a:p>
        </p:txBody>
      </p:sp>
    </p:spTree>
    <p:extLst>
      <p:ext uri="{BB962C8B-B14F-4D97-AF65-F5344CB8AC3E}">
        <p14:creationId xmlns:p14="http://schemas.microsoft.com/office/powerpoint/2010/main" val="39515357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Arial"/>
                <a:ea typeface="Verdana" panose="020B0604030504040204" pitchFamily="34" charset="0"/>
                <a:cs typeface="Arial"/>
              </a:rPr>
              <a:t>Methodology</a:t>
            </a:r>
          </a:p>
        </p:txBody>
      </p:sp>
      <p:sp>
        <p:nvSpPr>
          <p:cNvPr id="3" name="Content Placeholder 2"/>
          <p:cNvSpPr>
            <a:spLocks noGrp="1"/>
          </p:cNvSpPr>
          <p:nvPr>
            <p:ph idx="1"/>
          </p:nvPr>
        </p:nvSpPr>
        <p:spPr>
          <a:xfrm>
            <a:off x="685800" y="1371600"/>
            <a:ext cx="8001000" cy="4983163"/>
          </a:xfrm>
        </p:spPr>
        <p:txBody>
          <a:bodyPr anchor="t">
            <a:normAutofit/>
          </a:bodyPr>
          <a:lstStyle/>
          <a:p>
            <a:pPr>
              <a:spcAft>
                <a:spcPts val="600"/>
              </a:spcAft>
            </a:pPr>
            <a:r>
              <a:rPr lang="en-US" sz="2000" dirty="0">
                <a:latin typeface="Verdana" panose="020B0604030504040204" pitchFamily="34" charset="0"/>
                <a:ea typeface="Verdana" panose="020B0604030504040204" pitchFamily="34" charset="0"/>
                <a:cs typeface="Verdana" panose="020B0604030504040204" pitchFamily="34" charset="0"/>
              </a:rPr>
              <a:t>The data in this report are compiled from the reports published daily by SEFs and DCMs on their websites. </a:t>
            </a:r>
          </a:p>
          <a:p>
            <a:pPr>
              <a:spcAft>
                <a:spcPts val="600"/>
              </a:spcAft>
            </a:pPr>
            <a:r>
              <a:rPr lang="en-US" sz="2000" dirty="0">
                <a:latin typeface="Verdana" panose="020B0604030504040204" pitchFamily="34" charset="0"/>
                <a:ea typeface="Verdana" panose="020B0604030504040204" pitchFamily="34" charset="0"/>
                <a:cs typeface="Verdana" panose="020B0604030504040204" pitchFamily="34" charset="0"/>
              </a:rPr>
              <a:t>Volume is measured by notional value. Information on trade count, an alternative way to measure volume, is not available from all SEFs at present. </a:t>
            </a:r>
          </a:p>
          <a:p>
            <a:pPr>
              <a:spcAft>
                <a:spcPts val="600"/>
              </a:spcAft>
            </a:pPr>
            <a:r>
              <a:rPr lang="en-US" sz="2000" dirty="0">
                <a:latin typeface="Verdana" panose="020B0604030504040204" pitchFamily="34" charset="0"/>
                <a:ea typeface="Verdana" panose="020B0604030504040204" pitchFamily="34" charset="0"/>
                <a:cs typeface="Verdana" panose="020B0604030504040204" pitchFamily="34" charset="0"/>
              </a:rPr>
              <a:t>Notional values are expressed in U.S. dollars. Notional values for swaps that are denominated in other currencies are converted to U.S. dollars using publicly available exchange rates as of the reported day. </a:t>
            </a:r>
          </a:p>
          <a:p>
            <a:pPr>
              <a:spcAft>
                <a:spcPts val="600"/>
              </a:spcAft>
            </a:pPr>
            <a:r>
              <a:rPr lang="en-US" sz="2000" dirty="0">
                <a:latin typeface="Verdana" panose="020B0604030504040204" pitchFamily="34" charset="0"/>
                <a:ea typeface="Verdana" panose="020B0604030504040204" pitchFamily="34" charset="0"/>
                <a:cs typeface="Verdana" panose="020B0604030504040204" pitchFamily="34" charset="0"/>
              </a:rPr>
              <a:t>Interest rate volumes are presented both with FRAs and without. Credit volumes do not include single name credit default swaps as these products are not subject to CFTC reporting requirements. FX volumes combine non-deliverable swaps and forwards. </a:t>
            </a:r>
          </a:p>
        </p:txBody>
      </p:sp>
      <p:pic>
        <p:nvPicPr>
          <p:cNvPr id="6" name="Picture 5"/>
          <p:cNvPicPr>
            <a:picLocks noChangeAspect="1"/>
          </p:cNvPicPr>
          <p:nvPr/>
        </p:nvPicPr>
        <p:blipFill>
          <a:blip r:embed="rId3"/>
          <a:stretch>
            <a:fillRect/>
          </a:stretch>
        </p:blipFill>
        <p:spPr>
          <a:xfrm>
            <a:off x="228600" y="6553200"/>
            <a:ext cx="1104900" cy="101531"/>
          </a:xfrm>
          <a:prstGeom prst="rect">
            <a:avLst/>
          </a:prstGeom>
        </p:spPr>
      </p:pic>
      <p:sp>
        <p:nvSpPr>
          <p:cNvPr id="5" name="Slide Number Placeholder 4"/>
          <p:cNvSpPr>
            <a:spLocks noGrp="1"/>
          </p:cNvSpPr>
          <p:nvPr>
            <p:ph type="sldNum" sz="quarter" idx="12"/>
          </p:nvPr>
        </p:nvSpPr>
        <p:spPr/>
        <p:txBody>
          <a:bodyPr/>
          <a:lstStyle/>
          <a:p>
            <a:fld id="{60CEB342-31B3-4E3E-8723-5A78AEBFA743}" type="slidenum">
              <a:rPr lang="en-US" smtClean="0"/>
              <a:t>23</a:t>
            </a:fld>
            <a:endParaRPr lang="en-US" dirty="0"/>
          </a:p>
        </p:txBody>
      </p:sp>
    </p:spTree>
    <p:extLst>
      <p:ext uri="{BB962C8B-B14F-4D97-AF65-F5344CB8AC3E}">
        <p14:creationId xmlns:p14="http://schemas.microsoft.com/office/powerpoint/2010/main" val="3148898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2000" dirty="0"/>
          </a:p>
          <a:p>
            <a:pPr marL="0" indent="0" algn="ctr">
              <a:buNone/>
            </a:pPr>
            <a:r>
              <a:rPr lang="en-US" sz="2000" dirty="0">
                <a:latin typeface="Verdana" panose="020B0604030504040204" pitchFamily="34" charset="0"/>
                <a:ea typeface="Verdana" panose="020B0604030504040204" pitchFamily="34" charset="0"/>
                <a:cs typeface="Verdana" panose="020B0604030504040204" pitchFamily="34" charset="0"/>
              </a:rPr>
              <a:t>Disclaimer:  The data presented in this report were collected directly from SEFs and DCMs and may contain errors or omissions. This report should not be relied on as a definitive measure of trading activity on swap execution facilities. </a:t>
            </a:r>
          </a:p>
          <a:p>
            <a:pPr marL="0" indent="0" algn="ctr">
              <a:buNone/>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000" dirty="0">
                <a:latin typeface="Verdana" panose="020B0604030504040204" pitchFamily="34" charset="0"/>
                <a:ea typeface="Verdana" panose="020B0604030504040204" pitchFamily="34" charset="0"/>
                <a:cs typeface="Verdana" panose="020B0604030504040204" pitchFamily="34" charset="0"/>
              </a:rPr>
              <a:t>© Futures Industry Association 2014</a:t>
            </a:r>
          </a:p>
          <a:p>
            <a:pPr algn="ctr"/>
            <a:endParaRPr lang="en-US" sz="20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000" dirty="0">
                <a:latin typeface="Verdana" panose="020B0604030504040204" pitchFamily="34" charset="0"/>
                <a:ea typeface="Verdana" panose="020B0604030504040204" pitchFamily="34" charset="0"/>
                <a:cs typeface="Verdana" panose="020B0604030504040204" pitchFamily="34" charset="0"/>
              </a:rPr>
              <a:t>Please send questions or suggestions to Will Acworth at </a:t>
            </a:r>
            <a:r>
              <a:rPr lang="en-US" sz="2000" dirty="0">
                <a:latin typeface="Verdana" panose="020B0604030504040204" pitchFamily="34" charset="0"/>
                <a:ea typeface="Verdana" panose="020B0604030504040204" pitchFamily="34" charset="0"/>
                <a:cs typeface="Verdana" panose="020B0604030504040204" pitchFamily="34" charset="0"/>
                <a:hlinkClick r:id="rId2"/>
              </a:rPr>
              <a:t>wacworth@futuresindustry.org</a:t>
            </a:r>
            <a:r>
              <a:rPr lang="en-US" sz="2000" dirty="0">
                <a:latin typeface="Verdana" panose="020B0604030504040204" pitchFamily="34" charset="0"/>
                <a:ea typeface="Verdana" panose="020B0604030504040204" pitchFamily="34" charset="0"/>
                <a:cs typeface="Verdana" panose="020B0604030504040204" pitchFamily="34" charset="0"/>
              </a:rPr>
              <a:t> </a:t>
            </a:r>
          </a:p>
          <a:p>
            <a:pPr algn="ctr"/>
            <a:endParaRPr lang="en-US" sz="2000" dirty="0"/>
          </a:p>
          <a:p>
            <a:pPr algn="ctr"/>
            <a:endParaRPr lang="en-US" sz="2000" dirty="0"/>
          </a:p>
          <a:p>
            <a:pPr marL="0" indent="0" algn="ctr">
              <a:buNone/>
            </a:pPr>
            <a:endParaRPr lang="en-US" sz="2000" dirty="0"/>
          </a:p>
        </p:txBody>
      </p:sp>
      <p:sp>
        <p:nvSpPr>
          <p:cNvPr id="4" name="Footer Placeholder 3"/>
          <p:cNvSpPr>
            <a:spLocks noGrp="1"/>
          </p:cNvSpPr>
          <p:nvPr>
            <p:ph type="ftr" sz="quarter" idx="11"/>
          </p:nvPr>
        </p:nvSpPr>
        <p:spPr/>
        <p:txBody>
          <a:bodyPr/>
          <a:lstStyle/>
          <a:p>
            <a:r>
              <a:rPr lang="en-US" smtClean="0"/>
              <a:t>FIA SEF Tracker</a:t>
            </a:r>
            <a:endParaRPr lang="en-US" dirty="0"/>
          </a:p>
        </p:txBody>
      </p:sp>
      <p:sp>
        <p:nvSpPr>
          <p:cNvPr id="5" name="Slide Number Placeholder 4"/>
          <p:cNvSpPr>
            <a:spLocks noGrp="1"/>
          </p:cNvSpPr>
          <p:nvPr>
            <p:ph type="sldNum" sz="quarter" idx="12"/>
          </p:nvPr>
        </p:nvSpPr>
        <p:spPr/>
        <p:txBody>
          <a:bodyPr/>
          <a:lstStyle/>
          <a:p>
            <a:fld id="{60CEB342-31B3-4E3E-8723-5A78AEBFA743}" type="slidenum">
              <a:rPr lang="en-US" smtClean="0"/>
              <a:t>24</a:t>
            </a:fld>
            <a:endParaRPr lang="en-US" dirty="0"/>
          </a:p>
        </p:txBody>
      </p:sp>
    </p:spTree>
    <p:extLst>
      <p:ext uri="{BB962C8B-B14F-4D97-AF65-F5344CB8AC3E}">
        <p14:creationId xmlns:p14="http://schemas.microsoft.com/office/powerpoint/2010/main" val="3975947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Arial"/>
                <a:ea typeface="Verdana" panose="020B0604030504040204" pitchFamily="34" charset="0"/>
                <a:cs typeface="Arial"/>
              </a:rPr>
              <a:t>SEF Tracker Reports</a:t>
            </a:r>
          </a:p>
        </p:txBody>
      </p:sp>
      <p:sp>
        <p:nvSpPr>
          <p:cNvPr id="3" name="Content Placeholder 2"/>
          <p:cNvSpPr>
            <a:spLocks noGrp="1"/>
          </p:cNvSpPr>
          <p:nvPr>
            <p:ph idx="1"/>
          </p:nvPr>
        </p:nvSpPr>
        <p:spPr>
          <a:xfrm>
            <a:off x="457200" y="1600201"/>
            <a:ext cx="8153400" cy="4735794"/>
          </a:xfrm>
        </p:spPr>
        <p:txBody>
          <a:bodyPr>
            <a:noAutofit/>
          </a:bodyPr>
          <a:lstStyle/>
          <a:p>
            <a:pPr>
              <a:spcAft>
                <a:spcPts val="600"/>
              </a:spcAft>
            </a:pPr>
            <a:r>
              <a:rPr lang="en-US" sz="2000" dirty="0">
                <a:latin typeface="Verdana" panose="020B0604030504040204" pitchFamily="34" charset="0"/>
                <a:ea typeface="Verdana" panose="020B0604030504040204" pitchFamily="34" charset="0"/>
                <a:cs typeface="Verdana" panose="020B0604030504040204" pitchFamily="34" charset="0"/>
              </a:rPr>
              <a:t>FIA’s SEF Tracker reports currently cover three asset classes: interest rates, credit and foreign exchange. The reports contain tables and charts showing volume by asset class and by SEF. The reports do not include price data or other market data that SEFs may seek to commercialize.</a:t>
            </a:r>
          </a:p>
          <a:p>
            <a:pPr>
              <a:spcAft>
                <a:spcPts val="600"/>
              </a:spcAft>
            </a:pPr>
            <a:r>
              <a:rPr lang="en-US" sz="2000" dirty="0">
                <a:latin typeface="Verdana" panose="020B0604030504040204" pitchFamily="34" charset="0"/>
                <a:ea typeface="Verdana" panose="020B0604030504040204" pitchFamily="34" charset="0"/>
                <a:cs typeface="Verdana" panose="020B0604030504040204" pitchFamily="34" charset="0"/>
              </a:rPr>
              <a:t>FIA is currently consulting with SEFs and other market participants on instrument descriptions and the format of the reports. Details on the reporting methodology can be found at the end of the report.</a:t>
            </a:r>
          </a:p>
          <a:p>
            <a:pPr>
              <a:spcAft>
                <a:spcPts val="600"/>
              </a:spcAft>
            </a:pPr>
            <a:r>
              <a:rPr lang="en-US" sz="2000" dirty="0">
                <a:latin typeface="Verdana" panose="020B0604030504040204" pitchFamily="34" charset="0"/>
                <a:ea typeface="Verdana" panose="020B0604030504040204" pitchFamily="34" charset="0"/>
                <a:cs typeface="Verdana" panose="020B0604030504040204" pitchFamily="34" charset="0"/>
              </a:rPr>
              <a:t>Over the longer term, FIA plans to offer more detail on volume in specific product types within each asset class as well as more detail on maturity and currency. FIA also plans to incorporate data on comparable products that trade on futures exchanges. </a:t>
            </a:r>
          </a:p>
          <a:p>
            <a:pPr>
              <a:spcAft>
                <a:spcPts val="600"/>
              </a:spcAft>
            </a:pPr>
            <a:endParaRPr lang="en-US" sz="2000" dirty="0">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US" sz="2000" dirty="0">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US" sz="20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p:cNvPicPr>
            <a:picLocks noChangeAspect="1"/>
          </p:cNvPicPr>
          <p:nvPr/>
        </p:nvPicPr>
        <p:blipFill>
          <a:blip r:embed="rId2"/>
          <a:stretch>
            <a:fillRect/>
          </a:stretch>
        </p:blipFill>
        <p:spPr>
          <a:xfrm>
            <a:off x="228600" y="6553200"/>
            <a:ext cx="1104900" cy="101531"/>
          </a:xfrm>
          <a:prstGeom prst="rect">
            <a:avLst/>
          </a:prstGeom>
        </p:spPr>
      </p:pic>
      <p:sp>
        <p:nvSpPr>
          <p:cNvPr id="5" name="Slide Number Placeholder 4"/>
          <p:cNvSpPr>
            <a:spLocks noGrp="1"/>
          </p:cNvSpPr>
          <p:nvPr>
            <p:ph type="sldNum" sz="quarter" idx="12"/>
          </p:nvPr>
        </p:nvSpPr>
        <p:spPr/>
        <p:txBody>
          <a:bodyPr/>
          <a:lstStyle/>
          <a:p>
            <a:fld id="{60CEB342-31B3-4E3E-8723-5A78AEBFA743}" type="slidenum">
              <a:rPr lang="en-US" smtClean="0"/>
              <a:t>3</a:t>
            </a:fld>
            <a:endParaRPr lang="en-US" dirty="0"/>
          </a:p>
        </p:txBody>
      </p:sp>
    </p:spTree>
    <p:extLst>
      <p:ext uri="{BB962C8B-B14F-4D97-AF65-F5344CB8AC3E}">
        <p14:creationId xmlns:p14="http://schemas.microsoft.com/office/powerpoint/2010/main" val="4036184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Arial"/>
                <a:ea typeface="Verdana" panose="020B0604030504040204" pitchFamily="34" charset="0"/>
                <a:cs typeface="Arial"/>
              </a:rPr>
              <a:t>SEF Glossary</a:t>
            </a:r>
          </a:p>
        </p:txBody>
      </p:sp>
      <p:sp>
        <p:nvSpPr>
          <p:cNvPr id="3" name="Content Placeholder 2"/>
          <p:cNvSpPr>
            <a:spLocks noGrp="1"/>
          </p:cNvSpPr>
          <p:nvPr>
            <p:ph idx="1"/>
          </p:nvPr>
        </p:nvSpPr>
        <p:spPr>
          <a:xfrm>
            <a:off x="457200" y="1295400"/>
            <a:ext cx="8229600" cy="4830763"/>
          </a:xfrm>
        </p:spPr>
        <p:txBody>
          <a:bodyPr>
            <a:noAutofit/>
          </a:bodyPr>
          <a:lstStyle/>
          <a:p>
            <a:pPr marL="0" indent="0">
              <a:buNone/>
            </a:pPr>
            <a:r>
              <a:rPr lang="en-US" sz="1600" dirty="0">
                <a:solidFill>
                  <a:srgbClr val="000000"/>
                </a:solidFill>
                <a:latin typeface="Verdana"/>
                <a:ea typeface="Verdana"/>
              </a:rPr>
              <a:t>FIA is currently gathering data from the following venues</a:t>
            </a:r>
            <a:r>
              <a:rPr lang="en-US" sz="1600" dirty="0" smtClean="0">
                <a:solidFill>
                  <a:srgbClr val="000000"/>
                </a:solidFill>
                <a:latin typeface="Verdana"/>
                <a:ea typeface="Verdana"/>
              </a:rPr>
              <a:t>:</a:t>
            </a:r>
            <a:r>
              <a:rPr lang="en-US" sz="1600" dirty="0">
                <a:solidFill>
                  <a:srgbClr val="000000"/>
                </a:solidFill>
                <a:latin typeface="Verdana"/>
                <a:ea typeface="Verdana"/>
              </a:rPr>
              <a:t> </a:t>
            </a:r>
            <a:endParaRPr lang="en-US" sz="1600" dirty="0" smtClean="0">
              <a:solidFill>
                <a:srgbClr val="000000"/>
              </a:solidFill>
              <a:latin typeface="Verdana"/>
              <a:ea typeface="Verdana"/>
            </a:endParaRPr>
          </a:p>
          <a:p>
            <a:pPr marL="0" indent="0">
              <a:buNone/>
            </a:pPr>
            <a:endParaRPr lang="en-US" sz="1600" dirty="0">
              <a:solidFill>
                <a:srgbClr val="000000"/>
              </a:solidFill>
              <a:latin typeface="Verdana"/>
              <a:ea typeface="Verdana"/>
            </a:endParaRPr>
          </a:p>
          <a:p>
            <a:pPr>
              <a:buSzPts val="1600"/>
              <a:buFont typeface="Wingdings"/>
              <a:buChar char="§"/>
            </a:pPr>
            <a:r>
              <a:rPr lang="en-US" sz="1600" dirty="0">
                <a:solidFill>
                  <a:srgbClr val="000000"/>
                </a:solidFill>
                <a:latin typeface="Verdana"/>
                <a:ea typeface="Verdana"/>
              </a:rPr>
              <a:t>360T                             	360 Trading Networks, Inc.</a:t>
            </a:r>
          </a:p>
          <a:p>
            <a:pPr>
              <a:buSzPts val="1600"/>
              <a:buFont typeface="Wingdings"/>
              <a:buChar char="§"/>
            </a:pPr>
            <a:r>
              <a:rPr lang="en-US" sz="1600" dirty="0">
                <a:solidFill>
                  <a:srgbClr val="000000"/>
                </a:solidFill>
                <a:latin typeface="Verdana"/>
                <a:ea typeface="Verdana"/>
              </a:rPr>
              <a:t>BGC                      		BGC Derivatives Markets, L.P.</a:t>
            </a:r>
          </a:p>
          <a:p>
            <a:pPr>
              <a:buSzPts val="1600"/>
              <a:buFont typeface="Wingdings"/>
              <a:buChar char="§"/>
            </a:pPr>
            <a:r>
              <a:rPr lang="en-US" sz="1600" dirty="0">
                <a:solidFill>
                  <a:srgbClr val="000000"/>
                </a:solidFill>
                <a:latin typeface="Verdana"/>
                <a:ea typeface="Verdana"/>
              </a:rPr>
              <a:t>Bloomberg                		Bloomberg SEF LLC</a:t>
            </a:r>
          </a:p>
          <a:p>
            <a:pPr>
              <a:buSzPts val="1600"/>
              <a:buFont typeface="Wingdings"/>
              <a:buChar char="§"/>
            </a:pPr>
            <a:r>
              <a:rPr lang="pl-PL" sz="1600" dirty="0">
                <a:solidFill>
                  <a:srgbClr val="000000"/>
                </a:solidFill>
                <a:latin typeface="Verdana"/>
                <a:ea typeface="Verdana"/>
              </a:rPr>
              <a:t>DW                       		DW SEF LLC</a:t>
            </a:r>
          </a:p>
          <a:p>
            <a:pPr>
              <a:buSzPts val="1600"/>
              <a:buFont typeface="Wingdings"/>
              <a:buChar char="§"/>
            </a:pPr>
            <a:r>
              <a:rPr lang="de-DE" sz="1600" dirty="0" err="1">
                <a:solidFill>
                  <a:srgbClr val="000000"/>
                </a:solidFill>
                <a:latin typeface="Verdana"/>
                <a:ea typeface="Verdana"/>
              </a:rPr>
              <a:t>FXall</a:t>
            </a:r>
            <a:r>
              <a:rPr lang="de-DE" sz="1600" dirty="0">
                <a:solidFill>
                  <a:srgbClr val="000000"/>
                </a:solidFill>
                <a:latin typeface="Verdana"/>
                <a:ea typeface="Verdana"/>
              </a:rPr>
              <a:t>                      		Thomson Reuters (SEF) LLC</a:t>
            </a:r>
          </a:p>
          <a:p>
            <a:pPr>
              <a:buSzPts val="1600"/>
              <a:buFont typeface="Wingdings"/>
              <a:buChar char="§"/>
            </a:pPr>
            <a:r>
              <a:rPr lang="en-US" sz="1600" dirty="0">
                <a:solidFill>
                  <a:srgbClr val="000000"/>
                </a:solidFill>
                <a:latin typeface="Verdana"/>
                <a:ea typeface="Verdana"/>
              </a:rPr>
              <a:t>GFI                            		GFI Swaps Exchange LLC</a:t>
            </a:r>
          </a:p>
          <a:p>
            <a:pPr>
              <a:buSzPts val="1600"/>
              <a:buFont typeface="Wingdings"/>
              <a:buChar char="§"/>
            </a:pPr>
            <a:r>
              <a:rPr lang="en-US" sz="1600" dirty="0">
                <a:solidFill>
                  <a:srgbClr val="000000"/>
                </a:solidFill>
                <a:latin typeface="Verdana"/>
                <a:ea typeface="Verdana"/>
              </a:rPr>
              <a:t>ICAP                           	ICAP SEF (US) LLC</a:t>
            </a:r>
          </a:p>
          <a:p>
            <a:pPr>
              <a:buSzPts val="1600"/>
              <a:buFont typeface="Wingdings"/>
              <a:buChar char="§"/>
            </a:pPr>
            <a:r>
              <a:rPr lang="sv-SE" sz="1600" dirty="0">
                <a:solidFill>
                  <a:srgbClr val="000000"/>
                </a:solidFill>
                <a:latin typeface="Verdana"/>
                <a:ea typeface="Verdana"/>
              </a:rPr>
              <a:t>ICE                             	ICE Swap </a:t>
            </a:r>
            <a:r>
              <a:rPr lang="sv-SE" sz="1600" dirty="0" err="1">
                <a:solidFill>
                  <a:srgbClr val="000000"/>
                </a:solidFill>
                <a:latin typeface="Verdana"/>
                <a:ea typeface="Verdana"/>
              </a:rPr>
              <a:t>Trade</a:t>
            </a:r>
            <a:r>
              <a:rPr lang="sv-SE" sz="1600" dirty="0">
                <a:solidFill>
                  <a:srgbClr val="000000"/>
                </a:solidFill>
                <a:latin typeface="Verdana"/>
                <a:ea typeface="Verdana"/>
              </a:rPr>
              <a:t> LLC</a:t>
            </a:r>
          </a:p>
          <a:p>
            <a:pPr>
              <a:buSzPts val="1600"/>
              <a:buFont typeface="Wingdings"/>
              <a:buChar char="§"/>
            </a:pPr>
            <a:r>
              <a:rPr lang="hr-HR" sz="1600" dirty="0">
                <a:solidFill>
                  <a:srgbClr val="000000"/>
                </a:solidFill>
                <a:latin typeface="Verdana"/>
                <a:ea typeface="Verdana"/>
              </a:rPr>
              <a:t>Javelin                           	Javelin SEF, LLC</a:t>
            </a:r>
          </a:p>
          <a:p>
            <a:pPr>
              <a:buSzPts val="1600"/>
              <a:buFont typeface="Wingdings"/>
              <a:buChar char="§"/>
            </a:pPr>
            <a:r>
              <a:rPr lang="en-US" sz="1600" dirty="0" err="1">
                <a:solidFill>
                  <a:srgbClr val="000000"/>
                </a:solidFill>
                <a:latin typeface="Verdana"/>
                <a:ea typeface="Verdana"/>
              </a:rPr>
              <a:t>MarketAxess</a:t>
            </a:r>
            <a:r>
              <a:rPr lang="en-US" sz="1600" dirty="0">
                <a:solidFill>
                  <a:srgbClr val="000000"/>
                </a:solidFill>
                <a:latin typeface="Verdana"/>
                <a:ea typeface="Verdana"/>
              </a:rPr>
              <a:t>                   	</a:t>
            </a:r>
            <a:r>
              <a:rPr lang="en-US" sz="1600" dirty="0" err="1">
                <a:solidFill>
                  <a:srgbClr val="000000"/>
                </a:solidFill>
                <a:latin typeface="Verdana"/>
                <a:ea typeface="Verdana"/>
              </a:rPr>
              <a:t>MarketAxess</a:t>
            </a:r>
            <a:r>
              <a:rPr lang="en-US" sz="1600" dirty="0">
                <a:solidFill>
                  <a:srgbClr val="000000"/>
                </a:solidFill>
                <a:latin typeface="Verdana"/>
                <a:ea typeface="Verdana"/>
              </a:rPr>
              <a:t> SEF Corporation</a:t>
            </a:r>
          </a:p>
          <a:p>
            <a:pPr>
              <a:buSzPts val="1600"/>
              <a:buFont typeface="Wingdings"/>
              <a:buChar char="§"/>
            </a:pPr>
            <a:r>
              <a:rPr lang="pl-PL" sz="1600" dirty="0" err="1">
                <a:solidFill>
                  <a:srgbClr val="000000"/>
                </a:solidFill>
                <a:latin typeface="Verdana"/>
                <a:ea typeface="Verdana"/>
              </a:rPr>
              <a:t>SwapEx</a:t>
            </a:r>
            <a:r>
              <a:rPr lang="pl-PL" sz="1600" dirty="0">
                <a:solidFill>
                  <a:srgbClr val="000000"/>
                </a:solidFill>
                <a:latin typeface="Verdana"/>
                <a:ea typeface="Verdana"/>
              </a:rPr>
              <a:t>                     		</a:t>
            </a:r>
            <a:r>
              <a:rPr lang="pl-PL" sz="1600" dirty="0" err="1">
                <a:solidFill>
                  <a:srgbClr val="000000"/>
                </a:solidFill>
                <a:latin typeface="Verdana"/>
                <a:ea typeface="Verdana"/>
              </a:rPr>
              <a:t>SwapEx</a:t>
            </a:r>
            <a:r>
              <a:rPr lang="pl-PL" sz="1600" dirty="0">
                <a:solidFill>
                  <a:srgbClr val="000000"/>
                </a:solidFill>
                <a:latin typeface="Verdana"/>
                <a:ea typeface="Verdana"/>
              </a:rPr>
              <a:t> LLC</a:t>
            </a:r>
          </a:p>
          <a:p>
            <a:pPr>
              <a:buSzPts val="1600"/>
              <a:buFont typeface="Wingdings"/>
              <a:buChar char="§"/>
            </a:pPr>
            <a:r>
              <a:rPr lang="en-US" sz="1600" dirty="0">
                <a:solidFill>
                  <a:srgbClr val="000000"/>
                </a:solidFill>
                <a:latin typeface="Verdana"/>
                <a:ea typeface="Verdana"/>
              </a:rPr>
              <a:t>Tradition                     		Tradition SEF, Inc.</a:t>
            </a:r>
          </a:p>
          <a:p>
            <a:pPr>
              <a:buSzPts val="1600"/>
              <a:buFont typeface="Wingdings"/>
              <a:buChar char="§"/>
            </a:pPr>
            <a:r>
              <a:rPr lang="en-US" sz="1600" dirty="0" err="1" smtClean="0">
                <a:solidFill>
                  <a:srgbClr val="000000"/>
                </a:solidFill>
                <a:latin typeface="Verdana"/>
                <a:ea typeface="Verdana"/>
              </a:rPr>
              <a:t>trueEX</a:t>
            </a:r>
            <a:r>
              <a:rPr lang="en-US" sz="1600" dirty="0">
                <a:solidFill>
                  <a:srgbClr val="000000"/>
                </a:solidFill>
                <a:latin typeface="Verdana"/>
                <a:ea typeface="Verdana"/>
              </a:rPr>
              <a:t>                         	</a:t>
            </a:r>
            <a:r>
              <a:rPr lang="en-US" sz="1600" dirty="0" err="1" smtClean="0">
                <a:solidFill>
                  <a:srgbClr val="000000"/>
                </a:solidFill>
                <a:latin typeface="Verdana"/>
                <a:ea typeface="Verdana"/>
              </a:rPr>
              <a:t>trueEX</a:t>
            </a:r>
            <a:r>
              <a:rPr lang="en-US" sz="1600" dirty="0" smtClean="0">
                <a:solidFill>
                  <a:srgbClr val="000000"/>
                </a:solidFill>
                <a:latin typeface="Verdana"/>
                <a:ea typeface="Verdana"/>
              </a:rPr>
              <a:t> </a:t>
            </a:r>
            <a:r>
              <a:rPr lang="en-US" sz="1600" dirty="0">
                <a:solidFill>
                  <a:srgbClr val="000000"/>
                </a:solidFill>
                <a:latin typeface="Verdana"/>
                <a:ea typeface="Verdana"/>
              </a:rPr>
              <a:t>LLC</a:t>
            </a:r>
          </a:p>
          <a:p>
            <a:pPr>
              <a:buSzPts val="1600"/>
              <a:buFont typeface="Wingdings"/>
              <a:buChar char="§"/>
            </a:pPr>
            <a:r>
              <a:rPr lang="hu-HU" sz="1600" dirty="0">
                <a:solidFill>
                  <a:srgbClr val="000000"/>
                </a:solidFill>
                <a:latin typeface="Verdana"/>
                <a:ea typeface="Verdana"/>
              </a:rPr>
              <a:t>Tullett Prebon                 	tpSEF Inc.</a:t>
            </a:r>
          </a:p>
          <a:p>
            <a:pPr>
              <a:buSzPts val="1600"/>
              <a:buFont typeface="Wingdings"/>
              <a:buChar char="§"/>
            </a:pPr>
            <a:r>
              <a:rPr lang="pl-PL" sz="1600" dirty="0">
                <a:solidFill>
                  <a:srgbClr val="000000"/>
                </a:solidFill>
                <a:latin typeface="Verdana"/>
                <a:ea typeface="Verdana"/>
              </a:rPr>
              <a:t>TW                                	TW SEF LLC</a:t>
            </a:r>
            <a:endParaRPr lang="pl-PL" sz="1600" dirty="0">
              <a:solidFill>
                <a:srgbClr val="000000"/>
              </a:solidFill>
              <a:ea typeface="Verdana"/>
            </a:endParaRPr>
          </a:p>
          <a:p>
            <a:pPr>
              <a:spcAft>
                <a:spcPts val="600"/>
              </a:spcAft>
            </a:pPr>
            <a:endParaRPr lang="en-US" sz="1600" dirty="0"/>
          </a:p>
        </p:txBody>
      </p:sp>
      <p:pic>
        <p:nvPicPr>
          <p:cNvPr id="8" name="Picture 7"/>
          <p:cNvPicPr>
            <a:picLocks noChangeAspect="1"/>
          </p:cNvPicPr>
          <p:nvPr/>
        </p:nvPicPr>
        <p:blipFill>
          <a:blip r:embed="rId2"/>
          <a:stretch>
            <a:fillRect/>
          </a:stretch>
        </p:blipFill>
        <p:spPr>
          <a:xfrm>
            <a:off x="228600" y="6553200"/>
            <a:ext cx="1104900" cy="101531"/>
          </a:xfrm>
          <a:prstGeom prst="rect">
            <a:avLst/>
          </a:prstGeom>
        </p:spPr>
      </p:pic>
      <p:sp>
        <p:nvSpPr>
          <p:cNvPr id="5" name="Slide Number Placeholder 4"/>
          <p:cNvSpPr>
            <a:spLocks noGrp="1"/>
          </p:cNvSpPr>
          <p:nvPr>
            <p:ph type="sldNum" sz="quarter" idx="12"/>
          </p:nvPr>
        </p:nvSpPr>
        <p:spPr/>
        <p:txBody>
          <a:bodyPr/>
          <a:lstStyle/>
          <a:p>
            <a:fld id="{60CEB342-31B3-4E3E-8723-5A78AEBFA743}" type="slidenum">
              <a:rPr lang="en-US" smtClean="0"/>
              <a:t>4</a:t>
            </a:fld>
            <a:endParaRPr lang="en-US" dirty="0"/>
          </a:p>
        </p:txBody>
      </p:sp>
    </p:spTree>
    <p:extLst>
      <p:ext uri="{BB962C8B-B14F-4D97-AF65-F5344CB8AC3E}">
        <p14:creationId xmlns:p14="http://schemas.microsoft.com/office/powerpoint/2010/main" val="2382786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2800" dirty="0">
                <a:latin typeface="Arial"/>
                <a:ea typeface="Verdana" panose="020B0604030504040204" pitchFamily="34" charset="0"/>
                <a:cs typeface="Arial"/>
              </a:rPr>
              <a:t>Volume by Week</a:t>
            </a:r>
            <a:br>
              <a:rPr lang="en-US" sz="2800" dirty="0">
                <a:latin typeface="Arial"/>
                <a:ea typeface="Verdana" panose="020B0604030504040204" pitchFamily="34" charset="0"/>
                <a:cs typeface="Arial"/>
              </a:rPr>
            </a:br>
            <a:r>
              <a:rPr lang="en-US" sz="1800" dirty="0">
                <a:latin typeface="Arial"/>
                <a:ea typeface="Verdana" panose="020B0604030504040204" pitchFamily="34" charset="0"/>
                <a:cs typeface="Arial"/>
              </a:rPr>
              <a:t>(in billions </a:t>
            </a:r>
            <a:r>
              <a:rPr lang="en-US" sz="1800" dirty="0" smtClean="0">
                <a:latin typeface="Arial"/>
                <a:ea typeface="Verdana" panose="020B0604030504040204" pitchFamily="34" charset="0"/>
                <a:cs typeface="Arial"/>
              </a:rPr>
              <a:t>notional USD)</a:t>
            </a:r>
            <a:endParaRPr lang="en-US" sz="1800" dirty="0">
              <a:latin typeface="Arial"/>
              <a:ea typeface="Verdana" panose="020B0604030504040204" pitchFamily="34" charset="0"/>
              <a:cs typeface="Arial"/>
            </a:endParaRPr>
          </a:p>
        </p:txBody>
      </p:sp>
      <p:graphicFrame>
        <p:nvGraphicFramePr>
          <p:cNvPr id="6" name="Content Placeholder 5"/>
          <p:cNvGraphicFramePr>
            <a:graphicFrameLocks/>
          </p:cNvGraphicFramePr>
          <p:nvPr>
            <p:extLst>
              <p:ext uri="{D42A27DB-BD31-4B8C-83A1-F6EECF244321}">
                <p14:modId xmlns:p14="http://schemas.microsoft.com/office/powerpoint/2010/main" val="914438227"/>
              </p:ext>
            </p:extLst>
          </p:nvPr>
        </p:nvGraphicFramePr>
        <p:xfrm>
          <a:off x="304800" y="1447800"/>
          <a:ext cx="8534400" cy="48768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p:cNvPicPr>
          <p:nvPr/>
        </p:nvPicPr>
        <p:blipFill>
          <a:blip r:embed="rId4"/>
          <a:stretch>
            <a:fillRect/>
          </a:stretch>
        </p:blipFill>
        <p:spPr>
          <a:xfrm>
            <a:off x="228600" y="6553200"/>
            <a:ext cx="1104900" cy="101531"/>
          </a:xfrm>
          <a:prstGeom prst="rect">
            <a:avLst/>
          </a:prstGeom>
        </p:spPr>
      </p:pic>
      <p:sp>
        <p:nvSpPr>
          <p:cNvPr id="4" name="Slide Number Placeholder 3"/>
          <p:cNvSpPr>
            <a:spLocks noGrp="1"/>
          </p:cNvSpPr>
          <p:nvPr>
            <p:ph type="sldNum" sz="quarter" idx="12"/>
          </p:nvPr>
        </p:nvSpPr>
        <p:spPr/>
        <p:txBody>
          <a:bodyPr/>
          <a:lstStyle/>
          <a:p>
            <a:fld id="{60CEB342-31B3-4E3E-8723-5A78AEBFA743}" type="slidenum">
              <a:rPr lang="en-US" smtClean="0"/>
              <a:t>5</a:t>
            </a:fld>
            <a:endParaRPr lang="en-US" dirty="0"/>
          </a:p>
        </p:txBody>
      </p:sp>
    </p:spTree>
    <p:extLst>
      <p:ext uri="{BB962C8B-B14F-4D97-AF65-F5344CB8AC3E}">
        <p14:creationId xmlns:p14="http://schemas.microsoft.com/office/powerpoint/2010/main" val="2888996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Arial"/>
                <a:ea typeface="Verdana" panose="020B0604030504040204" pitchFamily="34" charset="0"/>
                <a:cs typeface="Arial"/>
              </a:rPr>
              <a:t>Volume by Week</a:t>
            </a:r>
            <a:r>
              <a:rPr lang="en-US" sz="6000" dirty="0">
                <a:latin typeface="Arial"/>
                <a:ea typeface="Verdana" panose="020B0604030504040204" pitchFamily="34" charset="0"/>
                <a:cs typeface="Arial"/>
              </a:rPr>
              <a:t/>
            </a:r>
            <a:br>
              <a:rPr lang="en-US" sz="6000" dirty="0">
                <a:latin typeface="Arial"/>
                <a:ea typeface="Verdana" panose="020B0604030504040204" pitchFamily="34" charset="0"/>
                <a:cs typeface="Arial"/>
              </a:rPr>
            </a:br>
            <a:r>
              <a:rPr lang="en-US" sz="2000" dirty="0">
                <a:latin typeface="Arial"/>
                <a:ea typeface="Verdana" panose="020B0604030504040204" pitchFamily="34" charset="0"/>
                <a:cs typeface="Arial"/>
              </a:rPr>
              <a:t>(in billions notional USD)</a:t>
            </a:r>
            <a:endParaRPr lang="en-US" sz="2000" dirty="0"/>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716901191"/>
              </p:ext>
            </p:extLst>
          </p:nvPr>
        </p:nvGraphicFramePr>
        <p:xfrm>
          <a:off x="152400" y="2133600"/>
          <a:ext cx="8726142" cy="3179233"/>
        </p:xfrm>
        <a:graphic>
          <a:graphicData uri="http://schemas.openxmlformats.org/drawingml/2006/table">
            <a:tbl>
              <a:tblPr>
                <a:tableStyleId>{72833802-FEF1-4C79-8D5D-14CF1EAF98D9}</a:tableStyleId>
              </a:tblPr>
              <a:tblGrid>
                <a:gridCol w="762000"/>
                <a:gridCol w="609600"/>
                <a:gridCol w="685800"/>
                <a:gridCol w="685800"/>
                <a:gridCol w="609600"/>
                <a:gridCol w="609600"/>
                <a:gridCol w="609600"/>
                <a:gridCol w="685800"/>
                <a:gridCol w="685800"/>
                <a:gridCol w="685800"/>
                <a:gridCol w="685800"/>
                <a:gridCol w="685800"/>
                <a:gridCol w="725142"/>
              </a:tblGrid>
              <a:tr h="459745">
                <a:tc>
                  <a:txBody>
                    <a:bodyPr/>
                    <a:lstStyle/>
                    <a:p>
                      <a:pPr algn="ctr" fontAlgn="b"/>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6-Jan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13-Jan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20-Jan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27-Jan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3-Feb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10-Feb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17-Feb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24-Feb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3-Mar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10-Mar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17-Mar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24-Mar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9872">
                <a:tc>
                  <a:txBody>
                    <a:bodyPr/>
                    <a:lstStyle/>
                    <a:p>
                      <a:pPr algn="ctr" fontAlgn="b"/>
                      <a:r>
                        <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Credit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9872">
                <a:tc>
                  <a:txBody>
                    <a:bodyPr/>
                    <a:lstStyle/>
                    <a:p>
                      <a:pPr algn="ctr" fontAlgn="b"/>
                      <a:r>
                        <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9872">
                <a:tc>
                  <a:txBody>
                    <a:bodyPr/>
                    <a:lstStyle/>
                    <a:p>
                      <a:pPr algn="ctr" fontAlgn="b"/>
                      <a:r>
                        <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Interest Rate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2,348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1,804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2,254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2,286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1,887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1,322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1,491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1,731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1,397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1,735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9872">
                <a:tc>
                  <a:txBody>
                    <a:bodyPr/>
                    <a:lstStyle/>
                    <a:p>
                      <a:pPr algn="ctr" fontAlgn="b"/>
                      <a:r>
                        <a:rPr lang="en-US" sz="12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Total</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2,576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2,016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2,476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2,605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1,070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1,781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1,660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2,047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1,743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2,037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fld id="{60CEB342-31B3-4E3E-8723-5A78AEBFA743}" type="slidenum">
              <a:rPr lang="en-US" smtClean="0"/>
              <a:t>6</a:t>
            </a:fld>
            <a:endParaRPr lang="en-US" dirty="0"/>
          </a:p>
        </p:txBody>
      </p:sp>
    </p:spTree>
    <p:extLst>
      <p:ext uri="{BB962C8B-B14F-4D97-AF65-F5344CB8AC3E}">
        <p14:creationId xmlns:p14="http://schemas.microsoft.com/office/powerpoint/2010/main" val="3137696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2800" dirty="0" smtClean="0">
                <a:latin typeface="Arial"/>
                <a:ea typeface="Verdana" panose="020B0604030504040204" pitchFamily="34" charset="0"/>
                <a:cs typeface="Arial"/>
              </a:rPr>
              <a:t>IRS: Weekly Volume</a:t>
            </a:r>
            <a:br>
              <a:rPr lang="en-US" sz="2800" dirty="0" smtClean="0">
                <a:latin typeface="Arial"/>
                <a:ea typeface="Verdana" panose="020B0604030504040204" pitchFamily="34" charset="0"/>
                <a:cs typeface="Arial"/>
              </a:rPr>
            </a:br>
            <a:r>
              <a:rPr lang="en-US" sz="1800" dirty="0" smtClean="0">
                <a:latin typeface="Arial"/>
                <a:ea typeface="Verdana" panose="020B0604030504040204" pitchFamily="34" charset="0"/>
                <a:cs typeface="Arial"/>
              </a:rPr>
              <a:t>(in billions notional USD)</a:t>
            </a:r>
            <a:endParaRPr lang="en-US" sz="1800" dirty="0">
              <a:latin typeface="Arial"/>
              <a:ea typeface="Verdana" panose="020B0604030504040204" pitchFamily="34" charset="0"/>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1788300"/>
              </p:ext>
            </p:extLst>
          </p:nvPr>
        </p:nvGraphicFramePr>
        <p:xfrm>
          <a:off x="381000" y="1295400"/>
          <a:ext cx="8458200" cy="51054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p:cNvPicPr>
          <p:nvPr/>
        </p:nvPicPr>
        <p:blipFill>
          <a:blip r:embed="rId4"/>
          <a:stretch>
            <a:fillRect/>
          </a:stretch>
        </p:blipFill>
        <p:spPr>
          <a:xfrm>
            <a:off x="228600" y="6553200"/>
            <a:ext cx="1104900" cy="101531"/>
          </a:xfrm>
          <a:prstGeom prst="rect">
            <a:avLst/>
          </a:prstGeom>
        </p:spPr>
      </p:pic>
      <p:sp>
        <p:nvSpPr>
          <p:cNvPr id="10" name="Rectangle 9"/>
          <p:cNvSpPr/>
          <p:nvPr/>
        </p:nvSpPr>
        <p:spPr>
          <a:xfrm>
            <a:off x="0" y="0"/>
            <a:ext cx="9144000" cy="381000"/>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60CEB342-31B3-4E3E-8723-5A78AEBFA743}" type="slidenum">
              <a:rPr lang="en-US" smtClean="0"/>
              <a:t>7</a:t>
            </a:fld>
            <a:endParaRPr lang="en-US" dirty="0"/>
          </a:p>
        </p:txBody>
      </p:sp>
    </p:spTree>
    <p:extLst>
      <p:ext uri="{BB962C8B-B14F-4D97-AF65-F5344CB8AC3E}">
        <p14:creationId xmlns:p14="http://schemas.microsoft.com/office/powerpoint/2010/main" val="3831835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600" y="381000"/>
            <a:ext cx="8229600" cy="1143000"/>
          </a:xfrm>
        </p:spPr>
        <p:txBody>
          <a:bodyPr>
            <a:normAutofit/>
          </a:bodyPr>
          <a:lstStyle/>
          <a:p>
            <a:r>
              <a:rPr lang="en-US" sz="2800" dirty="0">
                <a:latin typeface="Arial"/>
                <a:ea typeface="Verdana" panose="020B0604030504040204" pitchFamily="34" charset="0"/>
                <a:cs typeface="Arial"/>
              </a:rPr>
              <a:t>Interest Rate </a:t>
            </a:r>
            <a:r>
              <a:rPr lang="en-US" sz="2800" dirty="0" smtClean="0">
                <a:latin typeface="Arial"/>
                <a:ea typeface="Verdana" panose="020B0604030504040204" pitchFamily="34" charset="0"/>
                <a:cs typeface="Arial"/>
              </a:rPr>
              <a:t>Volume</a:t>
            </a:r>
            <a:br>
              <a:rPr lang="en-US" sz="2800" dirty="0" smtClean="0">
                <a:latin typeface="Arial"/>
                <a:ea typeface="Verdana" panose="020B0604030504040204" pitchFamily="34" charset="0"/>
                <a:cs typeface="Arial"/>
              </a:rPr>
            </a:br>
            <a:r>
              <a:rPr lang="en-US" sz="1800" dirty="0" smtClean="0">
                <a:latin typeface="Arial"/>
                <a:ea typeface="Verdana" panose="020B0604030504040204" pitchFamily="34" charset="0"/>
                <a:cs typeface="Arial"/>
              </a:rPr>
              <a:t>(in billions notional USD)</a:t>
            </a:r>
            <a:endParaRPr lang="en-US" sz="1800" dirty="0">
              <a:latin typeface="Arial"/>
              <a:ea typeface="Verdana" panose="020B0604030504040204" pitchFamily="34" charset="0"/>
              <a:cs typeface="Arial"/>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79168626"/>
              </p:ext>
            </p:extLst>
          </p:nvPr>
        </p:nvGraphicFramePr>
        <p:xfrm>
          <a:off x="381000" y="1463040"/>
          <a:ext cx="8576211" cy="4834928"/>
        </p:xfrm>
        <a:graphic>
          <a:graphicData uri="http://schemas.openxmlformats.org/drawingml/2006/table">
            <a:tbl>
              <a:tblPr>
                <a:tableStyleId>{72833802-FEF1-4C79-8D5D-14CF1EAF98D9}</a:tableStyleId>
              </a:tblPr>
              <a:tblGrid>
                <a:gridCol w="1409161"/>
                <a:gridCol w="1346790"/>
                <a:gridCol w="984814"/>
                <a:gridCol w="984814"/>
                <a:gridCol w="411658"/>
                <a:gridCol w="1148708"/>
                <a:gridCol w="1145133"/>
                <a:gridCol w="1145133"/>
              </a:tblGrid>
              <a:tr h="330031">
                <a:tc>
                  <a:txBody>
                    <a:bodyPr/>
                    <a:lstStyle/>
                    <a:p>
                      <a:pPr algn="l" fontAlgn="b"/>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SEF</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9525" marT="9525" marB="0" anchor="ctr">
                    <a:lnL w="12700" cap="flat" cmpd="sng" algn="ctr">
                      <a:solidFill>
                        <a:schemeClr val="accent3">
                          <a:lumMod val="75000"/>
                        </a:schemeClr>
                      </a:solidFill>
                      <a:prstDash val="solid"/>
                      <a:round/>
                      <a:headEnd type="none" w="med" len="med"/>
                      <a:tailEnd type="none" w="med" len="med"/>
                    </a:lnL>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gridSpan="3">
                  <a:txBody>
                    <a:bodyPr/>
                    <a:lstStyle/>
                    <a:p>
                      <a:pPr algn="ctr" fontAlgn="b"/>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Latest Week</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9525" marT="9525"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b"/>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9525" marT="9525" marB="0" anchor="ct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gridSpan="3">
                  <a:txBody>
                    <a:bodyPr/>
                    <a:lstStyle/>
                    <a:p>
                      <a:pPr algn="ctr" fontAlgn="b"/>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Year-to-Date</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9525"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46527">
                <a:tc>
                  <a:txBody>
                    <a:bodyPr/>
                    <a:lstStyle/>
                    <a:p>
                      <a:pPr algn="l" fontAlgn="b">
                        <a:spcAft>
                          <a:spcPts val="600"/>
                        </a:spcAft>
                      </a:pPr>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18288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r" fontAlgn="b">
                        <a:spcAft>
                          <a:spcPts val="600"/>
                        </a:spcAft>
                      </a:pPr>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Non-FRA</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182880" marT="9525" marB="0" anchor="ctr">
                    <a:lnL w="12700" cap="flat" cmpd="sng" algn="ctr">
                      <a:solidFill>
                        <a:schemeClr val="accent3">
                          <a:lumMod val="75000"/>
                        </a:schemeClr>
                      </a:solidFill>
                      <a:prstDash val="solid"/>
                      <a:round/>
                      <a:headEnd type="none" w="med" len="med"/>
                      <a:tailEnd type="none" w="med" len="med"/>
                    </a:lnL>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r" fontAlgn="b">
                        <a:spcAft>
                          <a:spcPts val="600"/>
                        </a:spcAft>
                      </a:pPr>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FRA</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18288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r" fontAlgn="b">
                        <a:spcAft>
                          <a:spcPts val="600"/>
                        </a:spcAft>
                      </a:pPr>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Total</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18288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r" fontAlgn="b">
                        <a:spcAft>
                          <a:spcPts val="600"/>
                        </a:spcAft>
                      </a:pPr>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18288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r" fontAlgn="b">
                        <a:spcAft>
                          <a:spcPts val="600"/>
                        </a:spcAft>
                      </a:pPr>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Non-FRA</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182880" marT="9525" marB="0" anchor="ctr">
                    <a:lnL w="12700" cap="flat" cmpd="sng" algn="ctr">
                      <a:solidFill>
                        <a:schemeClr val="accent3">
                          <a:lumMod val="75000"/>
                        </a:schemeClr>
                      </a:solidFill>
                      <a:prstDash val="solid"/>
                      <a:round/>
                      <a:headEnd type="none" w="med" len="med"/>
                      <a:tailEnd type="none" w="med" len="med"/>
                    </a:lnL>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r" fontAlgn="b">
                        <a:spcAft>
                          <a:spcPts val="600"/>
                        </a:spcAft>
                      </a:pPr>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FRA</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18288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r" fontAlgn="b">
                        <a:spcAft>
                          <a:spcPts val="600"/>
                        </a:spcAft>
                      </a:pPr>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Total</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18288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r>
              <a:tr h="345675">
                <a:tc>
                  <a:txBody>
                    <a:bodyPr/>
                    <a:lstStyle/>
                    <a:p>
                      <a:pPr algn="l"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BGC</a:t>
                      </a:r>
                    </a:p>
                  </a:txBody>
                  <a:tcPr marR="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121.5</a:t>
                      </a:r>
                    </a:p>
                  </a:txBody>
                  <a:tcPr marL="9525" marT="9525" marB="0" anchor="ctr">
                    <a:lnL w="12700" cap="flat" cmpd="sng" algn="ctr">
                      <a:solidFill>
                        <a:schemeClr val="accent3">
                          <a:lumMod val="75000"/>
                        </a:schemeClr>
                      </a:solidFill>
                      <a:prstDash val="solid"/>
                      <a:round/>
                      <a:headEnd type="none" w="med" len="med"/>
                      <a:tailEnd type="none" w="med" len="med"/>
                    </a:lnL>
                    <a:lnT w="12700" cap="flat" cmpd="sng" algn="ctr">
                      <a:solidFill>
                        <a:schemeClr val="accent3">
                          <a:lumMod val="75000"/>
                        </a:schemeClr>
                      </a:solidFill>
                      <a:prstDash val="solid"/>
                      <a:round/>
                      <a:headEnd type="none" w="med" len="med"/>
                      <a:tailEnd type="none" w="med" len="med"/>
                    </a:lnT>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1.4</a:t>
                      </a:r>
                    </a:p>
                  </a:txBody>
                  <a:tcPr marL="9525"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122.9</a:t>
                      </a:r>
                    </a:p>
                  </a:txBody>
                  <a:tcPr marL="9525"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tcPr>
                </a:tc>
                <a:tc>
                  <a:txBody>
                    <a:bodyPr/>
                    <a:lstStyle/>
                    <a:p>
                      <a:pPr algn="l" fontAlgn="b">
                        <a:spcAft>
                          <a:spcPts val="0"/>
                        </a:spcAft>
                      </a:pPr>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2,427.3</a:t>
                      </a:r>
                    </a:p>
                  </a:txBody>
                  <a:tcPr marL="9525" marT="9525" marB="0" anchor="ctr">
                    <a:lnL w="12700" cap="flat" cmpd="sng" algn="ctr">
                      <a:solidFill>
                        <a:schemeClr val="accent3">
                          <a:lumMod val="75000"/>
                        </a:schemeClr>
                      </a:solidFill>
                      <a:prstDash val="solid"/>
                      <a:round/>
                      <a:headEnd type="none" w="med" len="med"/>
                      <a:tailEnd type="none" w="med" len="med"/>
                    </a:lnL>
                    <a:lnT w="12700" cap="flat" cmpd="sng" algn="ctr">
                      <a:solidFill>
                        <a:schemeClr val="accent3">
                          <a:lumMod val="75000"/>
                        </a:schemeClr>
                      </a:solidFill>
                      <a:prstDash val="solid"/>
                      <a:round/>
                      <a:headEnd type="none" w="med" len="med"/>
                      <a:tailEnd type="none" w="med" len="med"/>
                    </a:lnT>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13.2</a:t>
                      </a:r>
                    </a:p>
                  </a:txBody>
                  <a:tcPr marL="9525"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2,440.5</a:t>
                      </a:r>
                    </a:p>
                  </a:txBody>
                  <a:tcPr marL="9525"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tcPr>
                </a:tc>
              </a:tr>
              <a:tr h="330025">
                <a:tc>
                  <a:txBody>
                    <a:bodyPr/>
                    <a:lstStyle/>
                    <a:p>
                      <a:pPr algn="l"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Bloomberg</a:t>
                      </a:r>
                    </a:p>
                  </a:txBody>
                  <a:tcPr marR="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71.2</a:t>
                      </a:r>
                    </a:p>
                  </a:txBody>
                  <a:tcPr marL="9525" marT="9525" marB="0" anchor="ctr">
                    <a:lnL w="12700" cap="flat" cmpd="sng" algn="ctr">
                      <a:solidFill>
                        <a:schemeClr val="accent3">
                          <a:lumMod val="75000"/>
                        </a:schemeClr>
                      </a:solidFill>
                      <a:prstDash val="solid"/>
                      <a:round/>
                      <a:headEnd type="none" w="med" len="med"/>
                      <a:tailEnd type="none" w="med" len="med"/>
                    </a:lnL>
                  </a:tcPr>
                </a:tc>
                <a:tc>
                  <a:txBody>
                    <a:bodyPr/>
                    <a:lstStyle/>
                    <a:p>
                      <a:pPr algn="r" fontAlgn="b"/>
                      <a:r>
                        <a:rPr lang="en-US" sz="1100" b="0" i="0" u="none" strike="noStrike" dirty="0" smtClean="0">
                          <a:effectLst/>
                          <a:latin typeface="Verdana" panose="020B0604030504040204" pitchFamily="34" charset="0"/>
                          <a:ea typeface="Verdana" panose="020B0604030504040204" pitchFamily="34" charset="0"/>
                          <a:cs typeface="Verdana" panose="020B0604030504040204" pitchFamily="34" charset="0"/>
                        </a:rPr>
                        <a:t>-</a:t>
                      </a:r>
                      <a:endPar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9525" marT="9525" marB="0" anchor="ctr">
                    <a:lnR w="12700" cap="flat" cmpd="sng" algn="ctr">
                      <a:solidFill>
                        <a:schemeClr val="accent3">
                          <a:lumMod val="75000"/>
                        </a:schemeClr>
                      </a:solidFill>
                      <a:prstDash val="solid"/>
                      <a:round/>
                      <a:headEnd type="none" w="med" len="med"/>
                      <a:tailEnd type="none" w="med" len="med"/>
                    </a:lnR>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71.2</a:t>
                      </a:r>
                    </a:p>
                  </a:txBody>
                  <a:tcPr marL="9525"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l" fontAlgn="b">
                        <a:spcAft>
                          <a:spcPts val="0"/>
                        </a:spcAft>
                      </a:pPr>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613.1</a:t>
                      </a:r>
                    </a:p>
                  </a:txBody>
                  <a:tcPr marL="9525" marT="9525" marB="0" anchor="ctr">
                    <a:lnL w="12700" cap="flat" cmpd="sng" algn="ctr">
                      <a:solidFill>
                        <a:schemeClr val="accent3">
                          <a:lumMod val="75000"/>
                        </a:schemeClr>
                      </a:solidFill>
                      <a:prstDash val="solid"/>
                      <a:round/>
                      <a:headEnd type="none" w="med" len="med"/>
                      <a:tailEnd type="none" w="med" len="med"/>
                    </a:lnL>
                  </a:tcPr>
                </a:tc>
                <a:tc>
                  <a:txBody>
                    <a:bodyPr/>
                    <a:lstStyle/>
                    <a:p>
                      <a:pPr algn="r" fontAlgn="b"/>
                      <a:r>
                        <a:rPr lang="en-US" sz="1100" b="0" i="0" u="none" strike="noStrike" dirty="0" smtClean="0">
                          <a:effectLst/>
                          <a:latin typeface="Verdana" panose="020B0604030504040204" pitchFamily="34" charset="0"/>
                          <a:ea typeface="Verdana" panose="020B0604030504040204" pitchFamily="34" charset="0"/>
                          <a:cs typeface="Verdana" panose="020B0604030504040204" pitchFamily="34" charset="0"/>
                        </a:rPr>
                        <a:t>-</a:t>
                      </a:r>
                      <a:endPar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9525" marT="9525" marB="0" anchor="ctr">
                    <a:lnR w="12700" cap="flat" cmpd="sng" algn="ctr">
                      <a:solidFill>
                        <a:schemeClr val="accent3">
                          <a:lumMod val="75000"/>
                        </a:schemeClr>
                      </a:solidFill>
                      <a:prstDash val="solid"/>
                      <a:round/>
                      <a:headEnd type="none" w="med" len="med"/>
                      <a:tailEnd type="none" w="med" len="med"/>
                    </a:lnR>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613.1</a:t>
                      </a:r>
                    </a:p>
                  </a:txBody>
                  <a:tcPr marL="9525"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r>
              <a:tr h="330025">
                <a:tc>
                  <a:txBody>
                    <a:bodyPr/>
                    <a:lstStyle/>
                    <a:p>
                      <a:pPr algn="l"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DW</a:t>
                      </a:r>
                    </a:p>
                  </a:txBody>
                  <a:tcPr marR="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2.8</a:t>
                      </a:r>
                    </a:p>
                  </a:txBody>
                  <a:tcPr marL="9525" marT="9525" marB="0" anchor="ctr">
                    <a:lnL w="12700" cap="flat" cmpd="sng" algn="ctr">
                      <a:solidFill>
                        <a:schemeClr val="accent3">
                          <a:lumMod val="75000"/>
                        </a:schemeClr>
                      </a:solidFill>
                      <a:prstDash val="solid"/>
                      <a:round/>
                      <a:headEnd type="none" w="med" len="med"/>
                      <a:tailEnd type="none" w="med" len="med"/>
                    </a:lnL>
                  </a:tcPr>
                </a:tc>
                <a:tc>
                  <a:txBody>
                    <a:bodyPr/>
                    <a:lstStyle/>
                    <a:p>
                      <a:pPr algn="r" fontAlgn="b"/>
                      <a:r>
                        <a:rPr lang="en-US" sz="1100" b="0" i="0" u="none" strike="noStrike" dirty="0" smtClean="0">
                          <a:effectLst/>
                          <a:latin typeface="Verdana" panose="020B0604030504040204" pitchFamily="34" charset="0"/>
                          <a:ea typeface="Verdana" panose="020B0604030504040204" pitchFamily="34" charset="0"/>
                          <a:cs typeface="Verdana" panose="020B0604030504040204" pitchFamily="34" charset="0"/>
                        </a:rPr>
                        <a:t>-</a:t>
                      </a:r>
                      <a:endPar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9525" marT="9525" marB="0" anchor="ctr">
                    <a:lnR w="12700" cap="flat" cmpd="sng" algn="ctr">
                      <a:solidFill>
                        <a:schemeClr val="accent3">
                          <a:lumMod val="75000"/>
                        </a:schemeClr>
                      </a:solidFill>
                      <a:prstDash val="solid"/>
                      <a:round/>
                      <a:headEnd type="none" w="med" len="med"/>
                      <a:tailEnd type="none" w="med" len="med"/>
                    </a:lnR>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2.8</a:t>
                      </a:r>
                    </a:p>
                  </a:txBody>
                  <a:tcPr marL="9525"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l" fontAlgn="b">
                        <a:spcAft>
                          <a:spcPts val="0"/>
                        </a:spcAft>
                      </a:pPr>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52.5</a:t>
                      </a:r>
                    </a:p>
                  </a:txBody>
                  <a:tcPr marL="9525" marT="9525" marB="0" anchor="ctr">
                    <a:lnL w="12700" cap="flat" cmpd="sng" algn="ctr">
                      <a:solidFill>
                        <a:schemeClr val="accent3">
                          <a:lumMod val="75000"/>
                        </a:schemeClr>
                      </a:solidFill>
                      <a:prstDash val="solid"/>
                      <a:round/>
                      <a:headEnd type="none" w="med" len="med"/>
                      <a:tailEnd type="none" w="med" len="med"/>
                    </a:lnL>
                  </a:tcPr>
                </a:tc>
                <a:tc>
                  <a:txBody>
                    <a:bodyPr/>
                    <a:lstStyle/>
                    <a:p>
                      <a:pPr algn="r" fontAlgn="b"/>
                      <a:r>
                        <a:rPr lang="en-US" sz="1100" b="0" i="0" u="none" strike="noStrike" dirty="0" smtClean="0">
                          <a:effectLst/>
                          <a:latin typeface="Verdana" panose="020B0604030504040204" pitchFamily="34" charset="0"/>
                          <a:ea typeface="Verdana" panose="020B0604030504040204" pitchFamily="34" charset="0"/>
                          <a:cs typeface="Verdana" panose="020B0604030504040204" pitchFamily="34" charset="0"/>
                        </a:rPr>
                        <a:t>-</a:t>
                      </a:r>
                      <a:endPar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9525" marT="9525" marB="0" anchor="ctr">
                    <a:lnR w="12700" cap="flat" cmpd="sng" algn="ctr">
                      <a:solidFill>
                        <a:schemeClr val="accent3">
                          <a:lumMod val="75000"/>
                        </a:schemeClr>
                      </a:solidFill>
                      <a:prstDash val="solid"/>
                      <a:round/>
                      <a:headEnd type="none" w="med" len="med"/>
                      <a:tailEnd type="none" w="med" len="med"/>
                    </a:lnR>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52.5</a:t>
                      </a:r>
                    </a:p>
                  </a:txBody>
                  <a:tcPr marL="9525"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r>
              <a:tr h="330025">
                <a:tc>
                  <a:txBody>
                    <a:bodyPr/>
                    <a:lstStyle/>
                    <a:p>
                      <a:pPr algn="l"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GFI Group</a:t>
                      </a:r>
                    </a:p>
                  </a:txBody>
                  <a:tcPr marR="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12.6</a:t>
                      </a:r>
                    </a:p>
                  </a:txBody>
                  <a:tcPr marL="9525" marT="9525" marB="0" anchor="ctr">
                    <a:lnL w="12700" cap="flat" cmpd="sng" algn="ctr">
                      <a:solidFill>
                        <a:schemeClr val="accent3">
                          <a:lumMod val="75000"/>
                        </a:schemeClr>
                      </a:solidFill>
                      <a:prstDash val="solid"/>
                      <a:round/>
                      <a:headEnd type="none" w="med" len="med"/>
                      <a:tailEnd type="none" w="med" len="med"/>
                    </a:lnL>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1.9</a:t>
                      </a:r>
                    </a:p>
                  </a:txBody>
                  <a:tcPr marL="9525" marT="9525" marB="0" anchor="ctr">
                    <a:lnR w="12700" cap="flat" cmpd="sng" algn="ctr">
                      <a:solidFill>
                        <a:schemeClr val="accent3">
                          <a:lumMod val="75000"/>
                        </a:schemeClr>
                      </a:solidFill>
                      <a:prstDash val="solid"/>
                      <a:round/>
                      <a:headEnd type="none" w="med" len="med"/>
                      <a:tailEnd type="none" w="med" len="med"/>
                    </a:lnR>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14.5</a:t>
                      </a:r>
                    </a:p>
                  </a:txBody>
                  <a:tcPr marL="9525"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l" fontAlgn="b">
                        <a:spcAft>
                          <a:spcPts val="0"/>
                        </a:spcAft>
                      </a:pPr>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193.1</a:t>
                      </a:r>
                    </a:p>
                  </a:txBody>
                  <a:tcPr marL="9525" marT="9525" marB="0" anchor="ctr">
                    <a:lnL w="12700" cap="flat" cmpd="sng" algn="ctr">
                      <a:solidFill>
                        <a:schemeClr val="accent3">
                          <a:lumMod val="75000"/>
                        </a:schemeClr>
                      </a:solidFill>
                      <a:prstDash val="solid"/>
                      <a:round/>
                      <a:headEnd type="none" w="med" len="med"/>
                      <a:tailEnd type="none" w="med" len="med"/>
                    </a:lnL>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14.9</a:t>
                      </a:r>
                    </a:p>
                  </a:txBody>
                  <a:tcPr marL="9525" marT="9525" marB="0" anchor="ctr">
                    <a:lnR w="12700" cap="flat" cmpd="sng" algn="ctr">
                      <a:solidFill>
                        <a:schemeClr val="accent3">
                          <a:lumMod val="75000"/>
                        </a:schemeClr>
                      </a:solidFill>
                      <a:prstDash val="solid"/>
                      <a:round/>
                      <a:headEnd type="none" w="med" len="med"/>
                      <a:tailEnd type="none" w="med" len="med"/>
                    </a:lnR>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208.0</a:t>
                      </a:r>
                    </a:p>
                  </a:txBody>
                  <a:tcPr marL="9525"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r>
              <a:tr h="330025">
                <a:tc>
                  <a:txBody>
                    <a:bodyPr/>
                    <a:lstStyle/>
                    <a:p>
                      <a:pPr algn="l"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ICAP</a:t>
                      </a:r>
                    </a:p>
                  </a:txBody>
                  <a:tcPr marR="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222.7</a:t>
                      </a:r>
                    </a:p>
                  </a:txBody>
                  <a:tcPr marL="9525" marT="9525" marB="0" anchor="ctr">
                    <a:lnL w="12700" cap="flat" cmpd="sng" algn="ctr">
                      <a:solidFill>
                        <a:schemeClr val="accent3">
                          <a:lumMod val="75000"/>
                        </a:schemeClr>
                      </a:solidFill>
                      <a:prstDash val="solid"/>
                      <a:round/>
                      <a:headEnd type="none" w="med" len="med"/>
                      <a:tailEnd type="none" w="med" len="med"/>
                    </a:lnL>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792.5</a:t>
                      </a:r>
                    </a:p>
                  </a:txBody>
                  <a:tcPr marL="9525" marT="9525" marB="0" anchor="ctr">
                    <a:lnR w="12700" cap="flat" cmpd="sng" algn="ctr">
                      <a:solidFill>
                        <a:schemeClr val="accent3">
                          <a:lumMod val="75000"/>
                        </a:schemeClr>
                      </a:solidFill>
                      <a:prstDash val="solid"/>
                      <a:round/>
                      <a:headEnd type="none" w="med" len="med"/>
                      <a:tailEnd type="none" w="med" len="med"/>
                    </a:lnR>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1,015.2</a:t>
                      </a:r>
                    </a:p>
                  </a:txBody>
                  <a:tcPr marL="9525"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l" fontAlgn="b">
                        <a:spcAft>
                          <a:spcPts val="0"/>
                        </a:spcAft>
                      </a:pPr>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2,320.4</a:t>
                      </a:r>
                    </a:p>
                  </a:txBody>
                  <a:tcPr marL="9525" marT="9525" marB="0" anchor="ctr">
                    <a:lnL w="12700" cap="flat" cmpd="sng" algn="ctr">
                      <a:solidFill>
                        <a:schemeClr val="accent3">
                          <a:lumMod val="75000"/>
                        </a:schemeClr>
                      </a:solidFill>
                      <a:prstDash val="solid"/>
                      <a:round/>
                      <a:headEnd type="none" w="med" len="med"/>
                      <a:tailEnd type="none" w="med" len="med"/>
                    </a:lnL>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8,615.6</a:t>
                      </a:r>
                    </a:p>
                  </a:txBody>
                  <a:tcPr marL="9525" marT="9525" marB="0" anchor="ctr">
                    <a:lnR w="12700" cap="flat" cmpd="sng" algn="ctr">
                      <a:solidFill>
                        <a:schemeClr val="accent3">
                          <a:lumMod val="75000"/>
                        </a:schemeClr>
                      </a:solidFill>
                      <a:prstDash val="solid"/>
                      <a:round/>
                      <a:headEnd type="none" w="med" len="med"/>
                      <a:tailEnd type="none" w="med" len="med"/>
                    </a:lnR>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10,936.0</a:t>
                      </a:r>
                    </a:p>
                  </a:txBody>
                  <a:tcPr marL="9525"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r>
              <a:tr h="330025">
                <a:tc>
                  <a:txBody>
                    <a:bodyPr/>
                    <a:lstStyle/>
                    <a:p>
                      <a:pPr algn="l"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Javelin</a:t>
                      </a:r>
                    </a:p>
                  </a:txBody>
                  <a:tcPr marR="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0.2</a:t>
                      </a:r>
                    </a:p>
                  </a:txBody>
                  <a:tcPr marL="9525" marT="9525" marB="0" anchor="ctr">
                    <a:lnL w="12700" cap="flat" cmpd="sng" algn="ctr">
                      <a:solidFill>
                        <a:schemeClr val="accent3">
                          <a:lumMod val="75000"/>
                        </a:schemeClr>
                      </a:solidFill>
                      <a:prstDash val="solid"/>
                      <a:round/>
                      <a:headEnd type="none" w="med" len="med"/>
                      <a:tailEnd type="none" w="med" len="med"/>
                    </a:lnL>
                  </a:tcPr>
                </a:tc>
                <a:tc>
                  <a:txBody>
                    <a:bodyPr/>
                    <a:lstStyle/>
                    <a:p>
                      <a:pPr algn="r" fontAlgn="b"/>
                      <a:r>
                        <a:rPr lang="en-US" sz="1100" b="0" i="0" u="none" strike="noStrike" dirty="0" smtClean="0">
                          <a:effectLst/>
                          <a:latin typeface="Verdana" panose="020B0604030504040204" pitchFamily="34" charset="0"/>
                          <a:ea typeface="Verdana" panose="020B0604030504040204" pitchFamily="34" charset="0"/>
                          <a:cs typeface="Verdana" panose="020B0604030504040204" pitchFamily="34" charset="0"/>
                        </a:rPr>
                        <a:t>-</a:t>
                      </a:r>
                      <a:endPar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9525" marT="9525" marB="0" anchor="ctr">
                    <a:lnR w="12700" cap="flat" cmpd="sng" algn="ctr">
                      <a:solidFill>
                        <a:schemeClr val="accent3">
                          <a:lumMod val="75000"/>
                        </a:schemeClr>
                      </a:solidFill>
                      <a:prstDash val="solid"/>
                      <a:round/>
                      <a:headEnd type="none" w="med" len="med"/>
                      <a:tailEnd type="none" w="med" len="med"/>
                    </a:lnR>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0.2</a:t>
                      </a:r>
                    </a:p>
                  </a:txBody>
                  <a:tcPr marL="9525"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l" fontAlgn="b">
                        <a:spcAft>
                          <a:spcPts val="0"/>
                        </a:spcAft>
                      </a:pPr>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3.7</a:t>
                      </a:r>
                    </a:p>
                  </a:txBody>
                  <a:tcPr marL="9525" marT="9525" marB="0" anchor="ctr">
                    <a:lnL w="12700" cap="flat" cmpd="sng" algn="ctr">
                      <a:solidFill>
                        <a:schemeClr val="accent3">
                          <a:lumMod val="75000"/>
                        </a:schemeClr>
                      </a:solidFill>
                      <a:prstDash val="solid"/>
                      <a:round/>
                      <a:headEnd type="none" w="med" len="med"/>
                      <a:tailEnd type="none" w="med" len="med"/>
                    </a:lnL>
                  </a:tcPr>
                </a:tc>
                <a:tc>
                  <a:txBody>
                    <a:bodyPr/>
                    <a:lstStyle/>
                    <a:p>
                      <a:pPr algn="r" fontAlgn="b"/>
                      <a:r>
                        <a:rPr lang="en-US" sz="1100" b="0" i="0" u="none" strike="noStrike" dirty="0" smtClean="0">
                          <a:effectLst/>
                          <a:latin typeface="Verdana" panose="020B0604030504040204" pitchFamily="34" charset="0"/>
                          <a:ea typeface="Verdana" panose="020B0604030504040204" pitchFamily="34" charset="0"/>
                          <a:cs typeface="Verdana" panose="020B0604030504040204" pitchFamily="34" charset="0"/>
                        </a:rPr>
                        <a:t>-</a:t>
                      </a:r>
                      <a:endPar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9525" marT="9525" marB="0" anchor="ctr">
                    <a:lnR w="12700" cap="flat" cmpd="sng" algn="ctr">
                      <a:solidFill>
                        <a:schemeClr val="accent3">
                          <a:lumMod val="75000"/>
                        </a:schemeClr>
                      </a:solidFill>
                      <a:prstDash val="solid"/>
                      <a:round/>
                      <a:headEnd type="none" w="med" len="med"/>
                      <a:tailEnd type="none" w="med" len="med"/>
                    </a:lnR>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3.7</a:t>
                      </a:r>
                    </a:p>
                  </a:txBody>
                  <a:tcPr marL="9525"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r>
              <a:tr h="330025">
                <a:tc>
                  <a:txBody>
                    <a:bodyPr/>
                    <a:lstStyle/>
                    <a:p>
                      <a:pPr algn="l"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Tradition</a:t>
                      </a:r>
                    </a:p>
                  </a:txBody>
                  <a:tcPr marR="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148.4</a:t>
                      </a:r>
                    </a:p>
                  </a:txBody>
                  <a:tcPr marL="9525" marT="9525" marB="0" anchor="ctr">
                    <a:lnL w="12700" cap="flat" cmpd="sng" algn="ctr">
                      <a:solidFill>
                        <a:schemeClr val="accent3">
                          <a:lumMod val="75000"/>
                        </a:schemeClr>
                      </a:solidFill>
                      <a:prstDash val="solid"/>
                      <a:round/>
                      <a:headEnd type="none" w="med" len="med"/>
                      <a:tailEnd type="none" w="med" len="med"/>
                    </a:lnL>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3.9</a:t>
                      </a:r>
                    </a:p>
                  </a:txBody>
                  <a:tcPr marL="9525" marT="9525" marB="0" anchor="ctr">
                    <a:lnR w="12700" cap="flat" cmpd="sng" algn="ctr">
                      <a:solidFill>
                        <a:schemeClr val="accent3">
                          <a:lumMod val="75000"/>
                        </a:schemeClr>
                      </a:solidFill>
                      <a:prstDash val="solid"/>
                      <a:round/>
                      <a:headEnd type="none" w="med" len="med"/>
                      <a:tailEnd type="none" w="med" len="med"/>
                    </a:lnR>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152.3</a:t>
                      </a:r>
                    </a:p>
                  </a:txBody>
                  <a:tcPr marL="9525"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l" fontAlgn="b">
                        <a:spcAft>
                          <a:spcPts val="0"/>
                        </a:spcAft>
                      </a:pPr>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1,938.3</a:t>
                      </a:r>
                    </a:p>
                  </a:txBody>
                  <a:tcPr marL="9525" marT="9525" marB="0" anchor="ctr">
                    <a:lnL w="12700" cap="flat" cmpd="sng" algn="ctr">
                      <a:solidFill>
                        <a:schemeClr val="accent3">
                          <a:lumMod val="75000"/>
                        </a:schemeClr>
                      </a:solidFill>
                      <a:prstDash val="solid"/>
                      <a:round/>
                      <a:headEnd type="none" w="med" len="med"/>
                      <a:tailEnd type="none" w="med" len="med"/>
                    </a:lnL>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26.3</a:t>
                      </a:r>
                    </a:p>
                  </a:txBody>
                  <a:tcPr marL="9525" marT="9525" marB="0" anchor="ctr">
                    <a:lnR w="12700" cap="flat" cmpd="sng" algn="ctr">
                      <a:solidFill>
                        <a:schemeClr val="accent3">
                          <a:lumMod val="75000"/>
                        </a:schemeClr>
                      </a:solidFill>
                      <a:prstDash val="solid"/>
                      <a:round/>
                      <a:headEnd type="none" w="med" len="med"/>
                      <a:tailEnd type="none" w="med" len="med"/>
                    </a:lnR>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1,964.6</a:t>
                      </a:r>
                    </a:p>
                  </a:txBody>
                  <a:tcPr marL="9525"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r>
              <a:tr h="330025">
                <a:tc>
                  <a:txBody>
                    <a:bodyPr/>
                    <a:lstStyle/>
                    <a:p>
                      <a:pPr algn="l" fontAlgn="b"/>
                      <a:r>
                        <a:rPr lang="en-US" sz="1100" b="0" i="0" u="none" strike="noStrike" dirty="0" err="1" smtClean="0">
                          <a:effectLst/>
                          <a:latin typeface="Verdana" panose="020B0604030504040204" pitchFamily="34" charset="0"/>
                          <a:ea typeface="Verdana" panose="020B0604030504040204" pitchFamily="34" charset="0"/>
                          <a:cs typeface="Verdana" panose="020B0604030504040204" pitchFamily="34" charset="0"/>
                        </a:rPr>
                        <a:t>trueEX</a:t>
                      </a:r>
                      <a:endPar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R="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1.5</a:t>
                      </a:r>
                    </a:p>
                  </a:txBody>
                  <a:tcPr marL="9525" marT="9525" marB="0" anchor="ctr">
                    <a:lnL w="12700" cap="flat" cmpd="sng" algn="ctr">
                      <a:solidFill>
                        <a:schemeClr val="accent3">
                          <a:lumMod val="75000"/>
                        </a:schemeClr>
                      </a:solidFill>
                      <a:prstDash val="solid"/>
                      <a:round/>
                      <a:headEnd type="none" w="med" len="med"/>
                      <a:tailEnd type="none" w="med" len="med"/>
                    </a:lnL>
                  </a:tcPr>
                </a:tc>
                <a:tc>
                  <a:txBody>
                    <a:bodyPr/>
                    <a:lstStyle/>
                    <a:p>
                      <a:pPr algn="r" fontAlgn="b"/>
                      <a:r>
                        <a:rPr lang="en-US" sz="1100" b="0" i="0" u="none" strike="noStrike" dirty="0" smtClean="0">
                          <a:effectLst/>
                          <a:latin typeface="Verdana" panose="020B0604030504040204" pitchFamily="34" charset="0"/>
                          <a:ea typeface="Verdana" panose="020B0604030504040204" pitchFamily="34" charset="0"/>
                          <a:cs typeface="Verdana" panose="020B0604030504040204" pitchFamily="34" charset="0"/>
                        </a:rPr>
                        <a:t>-</a:t>
                      </a:r>
                      <a:endPar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9525" marT="9525" marB="0" anchor="ctr">
                    <a:lnR w="12700" cap="flat" cmpd="sng" algn="ctr">
                      <a:solidFill>
                        <a:schemeClr val="accent3">
                          <a:lumMod val="75000"/>
                        </a:schemeClr>
                      </a:solidFill>
                      <a:prstDash val="solid"/>
                      <a:round/>
                      <a:headEnd type="none" w="med" len="med"/>
                      <a:tailEnd type="none" w="med" len="med"/>
                    </a:lnR>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1.5</a:t>
                      </a:r>
                    </a:p>
                  </a:txBody>
                  <a:tcPr marL="9525"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r" fontAlgn="b">
                        <a:spcAft>
                          <a:spcPts val="0"/>
                        </a:spcAft>
                      </a:pPr>
                      <a:endPar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4.0</a:t>
                      </a:r>
                    </a:p>
                  </a:txBody>
                  <a:tcPr marL="9525" marT="9525" marB="0" anchor="ctr">
                    <a:lnL w="12700" cap="flat" cmpd="sng" algn="ctr">
                      <a:solidFill>
                        <a:schemeClr val="accent3">
                          <a:lumMod val="75000"/>
                        </a:schemeClr>
                      </a:solidFill>
                      <a:prstDash val="solid"/>
                      <a:round/>
                      <a:headEnd type="none" w="med" len="med"/>
                      <a:tailEnd type="none" w="med" len="med"/>
                    </a:lnL>
                  </a:tcPr>
                </a:tc>
                <a:tc>
                  <a:txBody>
                    <a:bodyPr/>
                    <a:lstStyle/>
                    <a:p>
                      <a:pPr algn="r" fontAlgn="b"/>
                      <a:r>
                        <a:rPr lang="en-US" sz="1100" b="0" i="0" u="none" strike="noStrike" dirty="0" smtClean="0">
                          <a:effectLst/>
                          <a:latin typeface="Verdana" panose="020B0604030504040204" pitchFamily="34" charset="0"/>
                          <a:ea typeface="Verdana" panose="020B0604030504040204" pitchFamily="34" charset="0"/>
                          <a:cs typeface="Verdana" panose="020B0604030504040204" pitchFamily="34" charset="0"/>
                        </a:rPr>
                        <a:t>-</a:t>
                      </a:r>
                      <a:endPar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9525" marT="9525" marB="0" anchor="ctr">
                    <a:lnR w="12700" cap="flat" cmpd="sng" algn="ctr">
                      <a:solidFill>
                        <a:schemeClr val="accent3">
                          <a:lumMod val="75000"/>
                        </a:schemeClr>
                      </a:solidFill>
                      <a:prstDash val="solid"/>
                      <a:round/>
                      <a:headEnd type="none" w="med" len="med"/>
                      <a:tailEnd type="none" w="med" len="med"/>
                    </a:lnR>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4.0</a:t>
                      </a:r>
                    </a:p>
                  </a:txBody>
                  <a:tcPr marL="9525"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r>
              <a:tr h="330025">
                <a:tc>
                  <a:txBody>
                    <a:bodyPr/>
                    <a:lstStyle/>
                    <a:p>
                      <a:pPr algn="l" fontAlgn="b"/>
                      <a:r>
                        <a:rPr lang="en-US" sz="1100" b="0" i="0" u="none" strike="noStrike" dirty="0" err="1">
                          <a:effectLst/>
                          <a:latin typeface="Verdana" panose="020B0604030504040204" pitchFamily="34" charset="0"/>
                          <a:ea typeface="Verdana" panose="020B0604030504040204" pitchFamily="34" charset="0"/>
                          <a:cs typeface="Verdana" panose="020B0604030504040204" pitchFamily="34" charset="0"/>
                        </a:rPr>
                        <a:t>Tullett</a:t>
                      </a:r>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 </a:t>
                      </a:r>
                      <a:r>
                        <a:rPr lang="en-US" sz="1100" b="0" i="0" u="none" strike="noStrike" dirty="0" err="1">
                          <a:effectLst/>
                          <a:latin typeface="Verdana" panose="020B0604030504040204" pitchFamily="34" charset="0"/>
                          <a:ea typeface="Verdana" panose="020B0604030504040204" pitchFamily="34" charset="0"/>
                          <a:cs typeface="Verdana" panose="020B0604030504040204" pitchFamily="34" charset="0"/>
                        </a:rPr>
                        <a:t>Prebon</a:t>
                      </a:r>
                      <a:endPar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R="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183.8</a:t>
                      </a:r>
                    </a:p>
                  </a:txBody>
                  <a:tcPr marL="9525" marT="9525" marB="0" anchor="ctr">
                    <a:lnL w="12700" cap="flat" cmpd="sng" algn="ctr">
                      <a:solidFill>
                        <a:schemeClr val="accent3">
                          <a:lumMod val="75000"/>
                        </a:schemeClr>
                      </a:solidFill>
                      <a:prstDash val="solid"/>
                      <a:round/>
                      <a:headEnd type="none" w="med" len="med"/>
                      <a:tailEnd type="none" w="med" len="med"/>
                    </a:lnL>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122.1</a:t>
                      </a:r>
                    </a:p>
                  </a:txBody>
                  <a:tcPr marL="9525" marT="9525" marB="0" anchor="ctr">
                    <a:lnR w="12700" cap="flat" cmpd="sng" algn="ctr">
                      <a:solidFill>
                        <a:schemeClr val="accent3">
                          <a:lumMod val="75000"/>
                        </a:schemeClr>
                      </a:solidFill>
                      <a:prstDash val="solid"/>
                      <a:round/>
                      <a:headEnd type="none" w="med" len="med"/>
                      <a:tailEnd type="none" w="med" len="med"/>
                    </a:lnR>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305.9</a:t>
                      </a:r>
                    </a:p>
                  </a:txBody>
                  <a:tcPr marL="9525"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l" fontAlgn="b">
                        <a:spcAft>
                          <a:spcPts val="0"/>
                        </a:spcAft>
                      </a:pPr>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1,890.6</a:t>
                      </a:r>
                    </a:p>
                  </a:txBody>
                  <a:tcPr marL="9525" marT="9525" marB="0" anchor="ctr">
                    <a:lnL w="12700" cap="flat" cmpd="sng" algn="ctr">
                      <a:solidFill>
                        <a:schemeClr val="accent3">
                          <a:lumMod val="75000"/>
                        </a:schemeClr>
                      </a:solidFill>
                      <a:prstDash val="solid"/>
                      <a:round/>
                      <a:headEnd type="none" w="med" len="med"/>
                      <a:tailEnd type="none" w="med" len="med"/>
                    </a:lnL>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2,543.0</a:t>
                      </a:r>
                    </a:p>
                  </a:txBody>
                  <a:tcPr marL="9525" marT="9525" marB="0" anchor="ctr">
                    <a:lnR w="12700" cap="flat" cmpd="sng" algn="ctr">
                      <a:solidFill>
                        <a:schemeClr val="accent3">
                          <a:lumMod val="75000"/>
                        </a:schemeClr>
                      </a:solidFill>
                      <a:prstDash val="solid"/>
                      <a:round/>
                      <a:headEnd type="none" w="med" len="med"/>
                      <a:tailEnd type="none" w="med" len="med"/>
                    </a:lnR>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4,433.6</a:t>
                      </a:r>
                    </a:p>
                  </a:txBody>
                  <a:tcPr marL="9525"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tcPr>
                </a:tc>
              </a:tr>
              <a:tr h="330025">
                <a:tc>
                  <a:txBody>
                    <a:bodyPr/>
                    <a:lstStyle/>
                    <a:p>
                      <a:pPr algn="l"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TW</a:t>
                      </a:r>
                    </a:p>
                  </a:txBody>
                  <a:tcPr marR="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48.7</a:t>
                      </a:r>
                    </a:p>
                  </a:txBody>
                  <a:tcPr marL="9525" marT="9525" marB="0" anchor="ctr">
                    <a:lnL w="12700" cap="flat" cmpd="sng" algn="ctr">
                      <a:solidFill>
                        <a:schemeClr val="accent3">
                          <a:lumMod val="75000"/>
                        </a:schemeClr>
                      </a:solidFill>
                      <a:prstDash val="solid"/>
                      <a:round/>
                      <a:headEnd type="none" w="med" len="med"/>
                      <a:tailEnd type="none" w="med" len="med"/>
                    </a:lnL>
                    <a:lnB w="12700" cap="flat" cmpd="sng" algn="ctr">
                      <a:solidFill>
                        <a:schemeClr val="accent3">
                          <a:lumMod val="75000"/>
                        </a:schemeClr>
                      </a:solidFill>
                      <a:prstDash val="solid"/>
                      <a:round/>
                      <a:headEnd type="none" w="med" len="med"/>
                      <a:tailEnd type="none" w="med" len="med"/>
                    </a:lnB>
                  </a:tcPr>
                </a:tc>
                <a:tc>
                  <a:txBody>
                    <a:bodyPr/>
                    <a:lstStyle/>
                    <a:p>
                      <a:pPr algn="r" fontAlgn="b"/>
                      <a:r>
                        <a:rPr lang="en-US" sz="1100" b="0" i="0" u="none" strike="noStrike" dirty="0" smtClean="0">
                          <a:effectLst/>
                          <a:latin typeface="Verdana" panose="020B0604030504040204" pitchFamily="34" charset="0"/>
                          <a:ea typeface="Verdana" panose="020B0604030504040204" pitchFamily="34" charset="0"/>
                          <a:cs typeface="Verdana" panose="020B0604030504040204" pitchFamily="34" charset="0"/>
                        </a:rPr>
                        <a:t>-</a:t>
                      </a:r>
                      <a:endPar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9525" marT="9525" marB="0" anchor="ctr">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48.7</a:t>
                      </a:r>
                    </a:p>
                  </a:txBody>
                  <a:tcPr marL="9525"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tcPr>
                </a:tc>
                <a:tc>
                  <a:txBody>
                    <a:bodyPr/>
                    <a:lstStyle/>
                    <a:p>
                      <a:pPr algn="l" fontAlgn="b">
                        <a:spcAft>
                          <a:spcPts val="0"/>
                        </a:spcAft>
                      </a:pPr>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247.7</a:t>
                      </a:r>
                    </a:p>
                  </a:txBody>
                  <a:tcPr marL="9525" marT="9525" marB="0" anchor="ctr">
                    <a:lnL w="12700" cap="flat" cmpd="sng" algn="ctr">
                      <a:solidFill>
                        <a:schemeClr val="accent3">
                          <a:lumMod val="75000"/>
                        </a:schemeClr>
                      </a:solidFill>
                      <a:prstDash val="solid"/>
                      <a:round/>
                      <a:headEnd type="none" w="med" len="med"/>
                      <a:tailEnd type="none" w="med" len="med"/>
                    </a:lnL>
                    <a:lnB w="12700" cap="flat" cmpd="sng" algn="ctr">
                      <a:solidFill>
                        <a:schemeClr val="accent3">
                          <a:lumMod val="75000"/>
                        </a:schemeClr>
                      </a:solidFill>
                      <a:prstDash val="solid"/>
                      <a:round/>
                      <a:headEnd type="none" w="med" len="med"/>
                      <a:tailEnd type="none" w="med" len="med"/>
                    </a:lnB>
                  </a:tcPr>
                </a:tc>
                <a:tc>
                  <a:txBody>
                    <a:bodyPr/>
                    <a:lstStyle/>
                    <a:p>
                      <a:pPr algn="r" fontAlgn="b"/>
                      <a:r>
                        <a:rPr lang="en-US" sz="1100" b="0" i="0" u="none" strike="noStrike" dirty="0" smtClean="0">
                          <a:effectLst/>
                          <a:latin typeface="Verdana" panose="020B0604030504040204" pitchFamily="34" charset="0"/>
                          <a:ea typeface="Verdana" panose="020B0604030504040204" pitchFamily="34" charset="0"/>
                          <a:cs typeface="Verdana" panose="020B0604030504040204" pitchFamily="34" charset="0"/>
                        </a:rPr>
                        <a:t>-</a:t>
                      </a:r>
                      <a:endPar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9525" marT="9525" marB="0" anchor="ctr">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247.7</a:t>
                      </a:r>
                    </a:p>
                  </a:txBody>
                  <a:tcPr marL="9525"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tcPr>
                </a:tc>
              </a:tr>
              <a:tr h="330025">
                <a:tc>
                  <a:txBody>
                    <a:bodyPr/>
                    <a:lstStyle/>
                    <a:p>
                      <a:pPr algn="l" fontAlgn="b"/>
                      <a:r>
                        <a:rPr lang="en-US" sz="1100" b="0" i="0" u="none" strike="noStrike" dirty="0" smtClean="0">
                          <a:effectLst/>
                          <a:latin typeface="Verdana" panose="020B0604030504040204" pitchFamily="34" charset="0"/>
                          <a:ea typeface="Verdana" panose="020B0604030504040204" pitchFamily="34" charset="0"/>
                          <a:cs typeface="Verdana" panose="020B0604030504040204" pitchFamily="34" charset="0"/>
                        </a:rPr>
                        <a:t>Total</a:t>
                      </a:r>
                      <a:endPar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R="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813.3</a:t>
                      </a:r>
                    </a:p>
                  </a:txBody>
                  <a:tcPr marL="9525" marT="9525" marB="0" anchor="ctr">
                    <a:lnL w="12700" cap="flat" cmpd="sng" algn="ctr">
                      <a:solidFill>
                        <a:schemeClr val="accent3">
                          <a:lumMod val="75000"/>
                        </a:schemeClr>
                      </a:solidFill>
                      <a:prstDash val="solid"/>
                      <a:round/>
                      <a:headEnd type="none" w="med" len="med"/>
                      <a:tailEnd type="none" w="med" len="med"/>
                    </a:lnL>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921.7</a:t>
                      </a:r>
                    </a:p>
                  </a:txBody>
                  <a:tcPr marL="9525"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1,735.1</a:t>
                      </a:r>
                    </a:p>
                  </a:txBody>
                  <a:tcPr marL="9525"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l" fontAlgn="b">
                        <a:spcAft>
                          <a:spcPts val="0"/>
                        </a:spcAft>
                      </a:pP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r" fontAlgn="b"/>
                      <a:r>
                        <a:rPr lang="en-US" sz="1100" b="0" i="0" u="none" strike="noStrike">
                          <a:effectLst/>
                          <a:latin typeface="Verdana" panose="020B0604030504040204" pitchFamily="34" charset="0"/>
                          <a:ea typeface="Verdana" panose="020B0604030504040204" pitchFamily="34" charset="0"/>
                          <a:cs typeface="Verdana" panose="020B0604030504040204" pitchFamily="34" charset="0"/>
                        </a:rPr>
                        <a:t>9,690.6</a:t>
                      </a:r>
                    </a:p>
                  </a:txBody>
                  <a:tcPr marL="9525" marT="9525" marB="0" anchor="ctr">
                    <a:lnL w="12700" cap="flat" cmpd="sng" algn="ctr">
                      <a:solidFill>
                        <a:schemeClr val="accent3">
                          <a:lumMod val="75000"/>
                        </a:schemeClr>
                      </a:solidFill>
                      <a:prstDash val="solid"/>
                      <a:round/>
                      <a:headEnd type="none" w="med" len="med"/>
                      <a:tailEnd type="none" w="med" len="med"/>
                    </a:lnL>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11,213.0</a:t>
                      </a:r>
                    </a:p>
                  </a:txBody>
                  <a:tcPr marL="9525"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r" fontAlgn="b"/>
                      <a:r>
                        <a:rPr lang="en-US" sz="1100" b="0" i="0" u="none" strike="noStrike" dirty="0">
                          <a:effectLst/>
                          <a:latin typeface="Verdana" panose="020B0604030504040204" pitchFamily="34" charset="0"/>
                          <a:ea typeface="Verdana" panose="020B0604030504040204" pitchFamily="34" charset="0"/>
                          <a:cs typeface="Verdana" panose="020B0604030504040204" pitchFamily="34" charset="0"/>
                        </a:rPr>
                        <a:t>20,903.6</a:t>
                      </a:r>
                    </a:p>
                  </a:txBody>
                  <a:tcPr marL="9525"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r>
              <a:tr h="478120">
                <a:tc>
                  <a:txBody>
                    <a:bodyPr/>
                    <a:lstStyle/>
                    <a:p>
                      <a:pPr algn="l" fontAlgn="b">
                        <a:lnSpc>
                          <a:spcPct val="150000"/>
                        </a:lnSpc>
                      </a:pPr>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Latest Week:  </a:t>
                      </a:r>
                      <a:endParaRPr lang="en-US" sz="1100" u="none" strike="noStrike" dirty="0" smtClean="0">
                        <a:effectLst/>
                        <a:latin typeface="Verdana" panose="020B0604030504040204" pitchFamily="34" charset="0"/>
                        <a:ea typeface="Verdana" panose="020B0604030504040204" pitchFamily="34" charset="0"/>
                        <a:cs typeface="Verdana" panose="020B0604030504040204" pitchFamily="34" charset="0"/>
                      </a:endParaRPr>
                    </a:p>
                    <a:p>
                      <a:pPr algn="l" fontAlgn="b">
                        <a:lnSpc>
                          <a:spcPct val="150000"/>
                        </a:lnSpc>
                      </a:pPr>
                      <a:r>
                        <a:rPr lang="en-US" sz="1100" u="none" strike="noStrike" dirty="0" smtClean="0">
                          <a:effectLst/>
                          <a:latin typeface="Verdana" panose="020B0604030504040204" pitchFamily="34" charset="0"/>
                          <a:ea typeface="Verdana" panose="020B0604030504040204" pitchFamily="34" charset="0"/>
                          <a:cs typeface="Verdana" panose="020B0604030504040204" pitchFamily="34" charset="0"/>
                        </a:rPr>
                        <a:t>Mar. 24-28</a:t>
                      </a:r>
                      <a:endParaRPr lang="en-US"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9525" marT="9525"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l" fontAlgn="b"/>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9525" marT="9525" marB="0" anchor="ctr">
                    <a:lnL w="12700" cap="flat" cmpd="sng" algn="ctr">
                      <a:solidFill>
                        <a:schemeClr val="accent3">
                          <a:lumMod val="75000"/>
                        </a:schemeClr>
                      </a:solidFill>
                      <a:prstDash val="solid"/>
                      <a:round/>
                      <a:headEnd type="none" w="med" len="med"/>
                      <a:tailEnd type="none" w="med" len="med"/>
                    </a:lnL>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l" fontAlgn="b"/>
                      <a:r>
                        <a:rPr lang="en-US" sz="1100" u="none" strike="noStrike">
                          <a:effectLst/>
                          <a:latin typeface="Verdana" panose="020B0604030504040204" pitchFamily="34" charset="0"/>
                          <a:ea typeface="Verdana" panose="020B0604030504040204" pitchFamily="34" charset="0"/>
                          <a:cs typeface="Verdana" panose="020B0604030504040204" pitchFamily="34" charset="0"/>
                        </a:rPr>
                        <a:t> </a:t>
                      </a:r>
                      <a:endParaRPr lang="en-US" sz="11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9525"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l" fontAlgn="b"/>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9525"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l" fontAlgn="b"/>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9525"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l" fontAlgn="b"/>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9525" marT="9525" marB="0" anchor="ctr">
                    <a:lnL w="12700" cap="flat" cmpd="sng" algn="ctr">
                      <a:solidFill>
                        <a:schemeClr val="accent3">
                          <a:lumMod val="75000"/>
                        </a:schemeClr>
                      </a:solidFill>
                      <a:prstDash val="solid"/>
                      <a:round/>
                      <a:headEnd type="none" w="med" len="med"/>
                      <a:tailEnd type="none" w="med" len="med"/>
                    </a:lnL>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l" fontAlgn="b"/>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9525"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algn="l" fontAlgn="b"/>
                      <a:r>
                        <a:rPr lang="en-US" sz="11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R="9525"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r>
            </a:tbl>
          </a:graphicData>
        </a:graphic>
      </p:graphicFrame>
      <p:pic>
        <p:nvPicPr>
          <p:cNvPr id="8" name="Picture 7"/>
          <p:cNvPicPr>
            <a:picLocks noChangeAspect="1"/>
          </p:cNvPicPr>
          <p:nvPr/>
        </p:nvPicPr>
        <p:blipFill>
          <a:blip r:embed="rId2"/>
          <a:stretch>
            <a:fillRect/>
          </a:stretch>
        </p:blipFill>
        <p:spPr>
          <a:xfrm>
            <a:off x="228600" y="6553200"/>
            <a:ext cx="1104900" cy="101531"/>
          </a:xfrm>
          <a:prstGeom prst="rect">
            <a:avLst/>
          </a:prstGeom>
        </p:spPr>
      </p:pic>
      <p:sp>
        <p:nvSpPr>
          <p:cNvPr id="10" name="Rectangle 9"/>
          <p:cNvSpPr/>
          <p:nvPr/>
        </p:nvSpPr>
        <p:spPr>
          <a:xfrm>
            <a:off x="0" y="0"/>
            <a:ext cx="9144000" cy="381000"/>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60CEB342-31B3-4E3E-8723-5A78AEBFA743}" type="slidenum">
              <a:rPr lang="en-US" smtClean="0"/>
              <a:t>8</a:t>
            </a:fld>
            <a:endParaRPr lang="en-US" dirty="0"/>
          </a:p>
        </p:txBody>
      </p:sp>
    </p:spTree>
    <p:extLst>
      <p:ext uri="{BB962C8B-B14F-4D97-AF65-F5344CB8AC3E}">
        <p14:creationId xmlns:p14="http://schemas.microsoft.com/office/powerpoint/2010/main" val="70351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latin typeface="Arial"/>
                <a:ea typeface="Verdana" panose="020B0604030504040204" pitchFamily="34" charset="0"/>
                <a:cs typeface="Arial"/>
              </a:rPr>
              <a:t>IRS: Volume per SEF</a:t>
            </a:r>
            <a:r>
              <a:rPr lang="en-US" sz="2800" dirty="0">
                <a:latin typeface="Arial"/>
                <a:cs typeface="Arial"/>
              </a:rPr>
              <a:t/>
            </a:r>
            <a:br>
              <a:rPr lang="en-US" sz="2800" dirty="0">
                <a:latin typeface="Arial"/>
                <a:cs typeface="Arial"/>
              </a:rPr>
            </a:br>
            <a:r>
              <a:rPr lang="en-US" sz="1800" dirty="0">
                <a:latin typeface="Arial"/>
                <a:ea typeface="Verdana" panose="020B0604030504040204" pitchFamily="34" charset="0"/>
                <a:cs typeface="Arial"/>
              </a:rPr>
              <a:t>(in billions notional USD, </a:t>
            </a:r>
            <a:r>
              <a:rPr lang="en-US" sz="1800" dirty="0" smtClean="0">
                <a:latin typeface="Arial"/>
                <a:ea typeface="Verdana" panose="020B0604030504040204" pitchFamily="34" charset="0"/>
                <a:cs typeface="Arial"/>
              </a:rPr>
              <a:t>including </a:t>
            </a:r>
            <a:r>
              <a:rPr lang="en-US" sz="1800" dirty="0">
                <a:latin typeface="Arial"/>
                <a:ea typeface="Verdana" panose="020B0604030504040204" pitchFamily="34" charset="0"/>
                <a:cs typeface="Arial"/>
              </a:rPr>
              <a:t>FRAs)</a:t>
            </a:r>
            <a:endParaRPr lang="en-US" sz="1800" dirty="0"/>
          </a:p>
        </p:txBody>
      </p:sp>
      <p:sp>
        <p:nvSpPr>
          <p:cNvPr id="6" name="Rectangle 5"/>
          <p:cNvSpPr/>
          <p:nvPr/>
        </p:nvSpPr>
        <p:spPr>
          <a:xfrm>
            <a:off x="0" y="0"/>
            <a:ext cx="9144000" cy="381000"/>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228600" y="6553200"/>
            <a:ext cx="1104900" cy="101531"/>
          </a:xfrm>
          <a:prstGeom prst="rect">
            <a:avLst/>
          </a:prstGeom>
        </p:spPr>
      </p:pic>
      <p:sp>
        <p:nvSpPr>
          <p:cNvPr id="9" name="Slide Number Placeholder 8"/>
          <p:cNvSpPr>
            <a:spLocks noGrp="1"/>
          </p:cNvSpPr>
          <p:nvPr>
            <p:ph type="sldNum" sz="quarter" idx="12"/>
          </p:nvPr>
        </p:nvSpPr>
        <p:spPr/>
        <p:txBody>
          <a:bodyPr/>
          <a:lstStyle/>
          <a:p>
            <a:fld id="{60CEB342-31B3-4E3E-8723-5A78AEBFA743}" type="slidenum">
              <a:rPr lang="en-US" smtClean="0"/>
              <a:t>9</a:t>
            </a:fld>
            <a:endParaRPr lang="en-US" dirty="0"/>
          </a:p>
        </p:txBody>
      </p:sp>
      <p:sp>
        <p:nvSpPr>
          <p:cNvPr id="10" name="Footer Placeholder 2"/>
          <p:cNvSpPr>
            <a:spLocks noGrp="1"/>
          </p:cNvSpPr>
          <p:nvPr/>
        </p:nvSpPr>
        <p:spPr>
          <a:xfrm>
            <a:off x="2057400" y="6286383"/>
            <a:ext cx="7543800" cy="380990"/>
          </a:xfrm>
          <a:prstGeom prst="rect">
            <a:avLst/>
          </a:prstGeom>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smtClean="0">
                <a:solidFill>
                  <a:schemeClr val="tx1"/>
                </a:solidFill>
              </a:rPr>
              <a:t>Note: Other consists of </a:t>
            </a:r>
            <a:r>
              <a:rPr lang="en-US" dirty="0" smtClean="0"/>
              <a:t>four</a:t>
            </a:r>
            <a:r>
              <a:rPr lang="en-US" dirty="0" smtClean="0">
                <a:solidFill>
                  <a:schemeClr val="tx1"/>
                </a:solidFill>
              </a:rPr>
              <a:t> SEFs with less than 1% market share each: DW, GFI, Javelin and </a:t>
            </a:r>
            <a:r>
              <a:rPr lang="en-US" dirty="0" err="1" smtClean="0"/>
              <a:t>trueEX</a:t>
            </a:r>
            <a:endParaRPr lang="en-US" dirty="0">
              <a:solidFill>
                <a:schemeClr val="tx1"/>
              </a:solidFill>
            </a:endParaRPr>
          </a:p>
        </p:txBody>
      </p:sp>
      <p:graphicFrame>
        <p:nvGraphicFramePr>
          <p:cNvPr id="12" name="Content Placeholder 3"/>
          <p:cNvGraphicFramePr>
            <a:graphicFrameLocks noGrp="1"/>
          </p:cNvGraphicFramePr>
          <p:nvPr>
            <p:ph idx="1"/>
            <p:extLst>
              <p:ext uri="{D42A27DB-BD31-4B8C-83A1-F6EECF244321}">
                <p14:modId xmlns:p14="http://schemas.microsoft.com/office/powerpoint/2010/main" val="3815966317"/>
              </p:ext>
            </p:extLst>
          </p:nvPr>
        </p:nvGraphicFramePr>
        <p:xfrm>
          <a:off x="304800" y="1295400"/>
          <a:ext cx="85344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2380069"/>
      </p:ext>
    </p:extLst>
  </p:cSld>
  <p:clrMapOvr>
    <a:masterClrMapping/>
  </p:clrMapOvr>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5A6378"/>
      </a:dk2>
      <a:lt2>
        <a:srgbClr val="FFFFFF"/>
      </a:lt2>
      <a:accent1>
        <a:srgbClr val="51A553"/>
      </a:accent1>
      <a:accent2>
        <a:srgbClr val="60B5CC"/>
      </a:accent2>
      <a:accent3>
        <a:srgbClr val="88D2F0"/>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15520</TotalTime>
  <Words>1105</Words>
  <Application>Microsoft Office PowerPoint</Application>
  <PresentationFormat>On-screen Show (4:3)</PresentationFormat>
  <Paragraphs>434</Paragraphs>
  <Slides>24</Slides>
  <Notes>11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 </vt:lpstr>
      <vt:lpstr>Introducing FIA SEF Tracker</vt:lpstr>
      <vt:lpstr>SEF Tracker Reports</vt:lpstr>
      <vt:lpstr>SEF Glossary</vt:lpstr>
      <vt:lpstr>Volume by Week (in billions notional USD)</vt:lpstr>
      <vt:lpstr>Volume by Week (in billions notional USD)</vt:lpstr>
      <vt:lpstr>IRS: Weekly Volume (in billions notional USD)</vt:lpstr>
      <vt:lpstr>Interest Rate Volume (in billions notional USD)</vt:lpstr>
      <vt:lpstr>IRS: Volume per SEF (in billions notional USD, including FRAs)</vt:lpstr>
      <vt:lpstr>IRS: Volume per SEF (in billions notional USD, excluding FRAs)</vt:lpstr>
      <vt:lpstr>IRS: Volume per SEF in Latest Week (24-28 March, excluding FRAs)</vt:lpstr>
      <vt:lpstr>IRS: Market Share per SEF (excluding FRAs)</vt:lpstr>
      <vt:lpstr>Credit: Volume  (in billions notional USD)</vt:lpstr>
      <vt:lpstr>Credit Volume (in billions notional USD)</vt:lpstr>
      <vt:lpstr>Credit: Volume per SEF (in billions notional USD)</vt:lpstr>
      <vt:lpstr>Credit: Volume per SEF in Latest Week (24-28 March)</vt:lpstr>
      <vt:lpstr>Credit: Market Share per SEF</vt:lpstr>
      <vt:lpstr>FX Volume (in billions notional USD)</vt:lpstr>
      <vt:lpstr>FX Volume (in billions notional USD)</vt:lpstr>
      <vt:lpstr>FX: Volume per SEF (in billions notional USD)</vt:lpstr>
      <vt:lpstr>FX: Volume per SEF in Latest Week (24-28 March)</vt:lpstr>
      <vt:lpstr>FX: Market Share per SEF</vt:lpstr>
      <vt:lpstr>Methodology</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Justyna Modzelewska</dc:creator>
  <cp:lastModifiedBy>herbie skeete</cp:lastModifiedBy>
  <cp:revision>386</cp:revision>
  <cp:lastPrinted>2014-04-07T21:35:06Z</cp:lastPrinted>
  <dcterms:created xsi:type="dcterms:W3CDTF">2013-11-04T17:05:05Z</dcterms:created>
  <dcterms:modified xsi:type="dcterms:W3CDTF">2014-04-08T16:49:00Z</dcterms:modified>
</cp:coreProperties>
</file>